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2" r:id="rId2"/>
    <p:sldId id="292" r:id="rId3"/>
    <p:sldId id="298" r:id="rId4"/>
    <p:sldId id="293" r:id="rId5"/>
    <p:sldId id="300" r:id="rId6"/>
    <p:sldId id="301" r:id="rId7"/>
    <p:sldId id="268" r:id="rId8"/>
    <p:sldId id="304" r:id="rId9"/>
    <p:sldId id="303" r:id="rId10"/>
    <p:sldId id="302" r:id="rId11"/>
    <p:sldId id="297" r:id="rId12"/>
    <p:sldId id="305" r:id="rId13"/>
    <p:sldId id="306" r:id="rId14"/>
    <p:sldId id="309" r:id="rId15"/>
    <p:sldId id="310" r:id="rId16"/>
    <p:sldId id="311" r:id="rId17"/>
    <p:sldId id="313" r:id="rId18"/>
    <p:sldId id="314" r:id="rId19"/>
    <p:sldId id="315" r:id="rId20"/>
    <p:sldId id="299" r:id="rId21"/>
    <p:sldId id="273" r:id="rId22"/>
    <p:sldId id="308" r:id="rId23"/>
    <p:sldId id="307" r:id="rId24"/>
    <p:sldId id="31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4AD"/>
    <a:srgbClr val="E9A264"/>
    <a:srgbClr val="993E17"/>
    <a:srgbClr val="F9F6EE"/>
    <a:srgbClr val="FFF9E4"/>
    <a:srgbClr val="B31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2"/>
    <p:restoredTop sz="86067"/>
  </p:normalViewPr>
  <p:slideViewPr>
    <p:cSldViewPr snapToGrid="0" snapToObjects="1">
      <p:cViewPr>
        <p:scale>
          <a:sx n="126" d="100"/>
          <a:sy n="126" d="100"/>
        </p:scale>
        <p:origin x="8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283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14DCB-8D6F-C149-81E7-8E84D9F2BFF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1267-A4FE-A04D-A8A2-FA3756FBAE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41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welcome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large im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fairly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induce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in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minimizing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healhty</a:t>
            </a:r>
            <a:r>
              <a:rPr lang="de-DE" dirty="0"/>
              <a:t> </a:t>
            </a:r>
            <a:r>
              <a:rPr lang="de-DE" dirty="0" err="1"/>
              <a:t>tissue</a:t>
            </a:r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repair</a:t>
            </a:r>
            <a:r>
              <a:rPr lang="de-DE" dirty="0"/>
              <a:t> </a:t>
            </a:r>
            <a:r>
              <a:rPr lang="de-DE" dirty="0" err="1"/>
              <a:t>mechanisms</a:t>
            </a:r>
            <a:r>
              <a:rPr lang="de-DE" dirty="0"/>
              <a:t> in </a:t>
            </a:r>
            <a:r>
              <a:rPr lang="de-DE" dirty="0" err="1"/>
              <a:t>cancerous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. </a:t>
            </a:r>
            <a:r>
              <a:rPr lang="de-DE" dirty="0" err="1"/>
              <a:t>indivudialized</a:t>
            </a:r>
            <a:r>
              <a:rPr lang="de-DE" dirty="0"/>
              <a:t> </a:t>
            </a:r>
            <a:r>
              <a:rPr lang="de-DE" dirty="0" err="1"/>
              <a:t>radiotherapy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99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divided</a:t>
            </a:r>
            <a:r>
              <a:rPr lang="de-DE" dirty="0"/>
              <a:t> in 4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66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73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eaasy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transofrmations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dose </a:t>
            </a:r>
            <a:r>
              <a:rPr lang="de-DE" dirty="0" err="1"/>
              <a:t>distribution</a:t>
            </a:r>
            <a:r>
              <a:rPr lang="de-DE" dirty="0"/>
              <a:t> 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variability</a:t>
            </a:r>
            <a:r>
              <a:rPr lang="de-DE" dirty="0"/>
              <a:t> </a:t>
            </a:r>
            <a:r>
              <a:rPr lang="de-DE" dirty="0" err="1"/>
              <a:t>trough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57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compromise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time </a:t>
            </a:r>
            <a:r>
              <a:rPr lang="de-DE" dirty="0" err="1"/>
              <a:t>efficienty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variability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34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liver</a:t>
            </a:r>
            <a:r>
              <a:rPr lang="de-DE" dirty="0"/>
              <a:t> </a:t>
            </a:r>
            <a:r>
              <a:rPr lang="de-DE" dirty="0" err="1"/>
              <a:t>bresat</a:t>
            </a:r>
            <a:r>
              <a:rPr lang="de-DE" dirty="0"/>
              <a:t> </a:t>
            </a:r>
            <a:r>
              <a:rPr lang="de-DE" dirty="0" err="1"/>
              <a:t>h&amp;n</a:t>
            </a:r>
            <a:r>
              <a:rPr lang="de-DE" dirty="0"/>
              <a:t> </a:t>
            </a:r>
            <a:r>
              <a:rPr lang="de-DE" dirty="0" err="1"/>
              <a:t>lymphnodes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physics</a:t>
            </a:r>
            <a:r>
              <a:rPr lang="de-DE" dirty="0"/>
              <a:t>, eingehen darauf wie wir das getestet haben, also </a:t>
            </a:r>
            <a:r>
              <a:rPr lang="de-DE" dirty="0" err="1"/>
              <a:t>phantom</a:t>
            </a:r>
            <a:r>
              <a:rPr lang="de-DE" dirty="0"/>
              <a:t>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27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21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1267-A4FE-A04D-A8A2-FA3756FBAEA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74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73E87-7920-2041-A464-B1FC44FF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191BB6-4FF6-0944-8896-DF14F049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277C2D-2A54-F041-B004-9EFE6895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27C9-3BC2-A444-B4EA-08D86B14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4D3FC-1353-2441-8C10-4A1D3FA8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83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B4E75-89B5-1248-AF60-7061483C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08D0F4-C313-8B43-82E4-A80578FA8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A0D7E2-0C8B-F941-8ABA-B7C5290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4191FF-AD2D-DC41-AF4A-FB27508A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350678-6D12-BA41-825A-ADF34835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7834E-D0A5-994A-B4ED-FB043F76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BE811-7440-2C4E-92A9-D48B7BF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5934C5-D08C-314F-BFB9-36219B0FD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63319-6363-7F4E-BF35-427B6328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52D31-243D-B146-A7BA-F9B3C80C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B10EE8-87A2-C344-89BB-FA2FF2C5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114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19ABBA-14F5-8346-A3FE-AE2ABE8B6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66A5761-4B9C-644F-8B58-7445E0DB8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C40E7D-D907-4C4E-A8DB-CDFBE5D8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E9A213-879F-5843-85B7-CB601DBD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39F4C7-D364-6E47-AC33-0F3489D8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25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8D0AA5-CF84-D743-B18E-21F637E7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0"/>
            <a:ext cx="10515600" cy="5608003"/>
          </a:xfrm>
        </p:spPr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D678A1-5BA2-8042-904F-03CA8AB7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488CA3-5F5E-1C4E-A600-4228FBD5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65E82-7231-EC4D-800C-4808E382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92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B0948-3740-5545-BBA5-05385CFA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Bahnschrift" panose="020B0502040204020203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8D0AA5-CF84-D743-B18E-21F637E77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D678A1-5BA2-8042-904F-03CA8AB7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488CA3-5F5E-1C4E-A600-4228FBD5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65E82-7231-EC4D-800C-4808E382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AF11C0B-3B53-314D-9F63-1EDCA82A90AC}"/>
              </a:ext>
            </a:extLst>
          </p:cNvPr>
          <p:cNvCxnSpPr>
            <a:cxnSpLocks/>
          </p:cNvCxnSpPr>
          <p:nvPr userDrawn="1"/>
        </p:nvCxnSpPr>
        <p:spPr>
          <a:xfrm>
            <a:off x="-264160" y="1331752"/>
            <a:ext cx="12626373" cy="0"/>
          </a:xfrm>
          <a:prstGeom prst="line">
            <a:avLst/>
          </a:prstGeom>
          <a:ln w="57150">
            <a:solidFill>
              <a:srgbClr val="993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922CD-5C88-1E47-8635-88A7B97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6375EC-2B99-4048-81EE-5E1BD001C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878238-B0C5-BF49-AC00-83A36F9B1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EA5372-036E-AD43-92B3-4B869908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A69F1D-6A5C-E044-B40D-2FF52513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085D59-9F5D-E744-8D68-3D9A776F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89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33B94-A1F8-C34B-AB95-94C60594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13BC7C-7D5C-0042-BFA4-F8AB303A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1F7AE6-FBF7-0342-80D0-E27F338EF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3A6B9E-3A84-6E49-B19A-98BDA1AD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AFA601-BE03-ED45-8668-51EBD4DEF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ECDD687-3C8F-134E-83D1-F3C26C98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44FBEE-2E37-4C4F-8BDD-60A4C68C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2A0C25-42CA-9945-B6A2-AF01E11B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57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2D16F-6818-8D42-88A6-4C49D723B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A18152-7910-8B44-8836-445E1E1E7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78C2C-2037-084A-B014-B1235CCDA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65984-E23A-674D-BA2A-C2BC2F82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C169A-3B98-8D46-946B-C9EE0AD2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52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D89F9-35A5-504A-B0FC-498719A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52D019-4838-6A45-8199-2F25F313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760D2A-2089-A948-BD55-3D94B159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863191-3DD1-F74A-91CD-0C5DD6BC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48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C92185-0B77-3C48-BC76-766DA949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D85CE5-6697-C14C-86F4-4F617EA6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EE882E-0660-F545-8B50-0B2865C2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40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F5F5A-FF40-F248-84F8-55216557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BB13D-2DA5-E048-906A-21507D150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B9F6FB-8EBD-8E48-9EF5-87B8364D1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77ECFE-ACA3-5C41-8A85-6492223E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5D3E41-EDF5-314A-8357-BF23D74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330C50-A9FA-A948-B934-91B00973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53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AF954B-270D-A148-B36D-094D2DEA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E3EC3-5041-7142-9DD2-1856FBEEC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AB23C9-876D-4941-A527-677621227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43ED2-0DBC-4C4D-8132-4B6CF4DD7A3B}" type="datetimeFigureOut">
              <a:rPr lang="de-DE" smtClean="0"/>
              <a:t>26.11.21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B57E14-B7B8-D04C-A1FA-AF6AE3975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3A1442-26C8-0C47-991E-F3E8D3940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39FB-136E-5441-8916-59F89DC9B46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82733E-06DB-1942-ADA2-89C42B5118B8}"/>
              </a:ext>
            </a:extLst>
          </p:cNvPr>
          <p:cNvSpPr/>
          <p:nvPr userDrawn="1"/>
        </p:nvSpPr>
        <p:spPr>
          <a:xfrm>
            <a:off x="-247135" y="-148281"/>
            <a:ext cx="12603892" cy="7166919"/>
          </a:xfrm>
          <a:prstGeom prst="rect">
            <a:avLst/>
          </a:prstGeom>
          <a:solidFill>
            <a:srgbClr val="F9F6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41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1" r:id="rId2"/>
    <p:sldLayoutId id="2147483650" r:id="rId3"/>
    <p:sldLayoutId id="2147483652" r:id="rId4"/>
    <p:sldLayoutId id="2147483653" r:id="rId5"/>
    <p:sldLayoutId id="2147483649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21" Type="http://schemas.microsoft.com/office/2007/relationships/hdphoto" Target="../media/hdphoto7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image" Target="../media/image4.jpe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2.wdp"/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microsoft.com/office/2007/relationships/hdphoto" Target="../media/hdphoto11.wdp"/><Relationship Id="rId5" Type="http://schemas.openxmlformats.org/officeDocument/2006/relationships/image" Target="../media/image22.png"/><Relationship Id="rId15" Type="http://schemas.microsoft.com/office/2007/relationships/hdphoto" Target="../media/hdphoto13.wdp"/><Relationship Id="rId10" Type="http://schemas.openxmlformats.org/officeDocument/2006/relationships/image" Target="../media/image25.pn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0248BF-2CF3-D040-BF8A-C9992DD8210D}"/>
              </a:ext>
            </a:extLst>
          </p:cNvPr>
          <p:cNvGrpSpPr/>
          <p:nvPr/>
        </p:nvGrpSpPr>
        <p:grpSpPr>
          <a:xfrm>
            <a:off x="-263471" y="-212120"/>
            <a:ext cx="12855005" cy="7230858"/>
            <a:chOff x="-402476" y="-250617"/>
            <a:chExt cx="12964235" cy="7230858"/>
          </a:xfrm>
        </p:grpSpPr>
        <p:pic>
          <p:nvPicPr>
            <p:cNvPr id="5" name="Grafik 4" descr="Ein Bild, das Porzellan enthält.&#10;&#10;Automatisch generierte Beschreibung">
              <a:extLst>
                <a:ext uri="{FF2B5EF4-FFF2-40B4-BE49-F238E27FC236}">
                  <a16:creationId xmlns:a16="http://schemas.microsoft.com/office/drawing/2014/main" id="{1D76EE7C-0F52-2A46-A00F-425BF42DD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t="13176" r="37970" b="1474"/>
            <a:stretch/>
          </p:blipFill>
          <p:spPr>
            <a:xfrm>
              <a:off x="6451768" y="-249864"/>
              <a:ext cx="5862332" cy="7229354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32C5F0D-7819-EB40-87A2-A22154A61BC2}"/>
                </a:ext>
              </a:extLst>
            </p:cNvPr>
            <p:cNvSpPr/>
            <p:nvPr/>
          </p:nvSpPr>
          <p:spPr>
            <a:xfrm rot="16200000">
              <a:off x="4088720" y="-1492799"/>
              <a:ext cx="7230106" cy="9715973"/>
            </a:xfrm>
            <a:prstGeom prst="rect">
              <a:avLst/>
            </a:prstGeom>
            <a:gradFill>
              <a:gsLst>
                <a:gs pos="35000">
                  <a:srgbClr val="F9F6EE"/>
                </a:gs>
                <a:gs pos="100000">
                  <a:srgbClr val="F9F6EE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AB0E601-289A-EA4F-8CF0-E191AAB804C4}"/>
                </a:ext>
              </a:extLst>
            </p:cNvPr>
            <p:cNvSpPr/>
            <p:nvPr/>
          </p:nvSpPr>
          <p:spPr>
            <a:xfrm rot="16200000">
              <a:off x="481425" y="-1134518"/>
              <a:ext cx="7229353" cy="8997155"/>
            </a:xfrm>
            <a:prstGeom prst="rect">
              <a:avLst/>
            </a:prstGeom>
            <a:gradFill>
              <a:gsLst>
                <a:gs pos="35000">
                  <a:srgbClr val="F9F6EE"/>
                </a:gs>
                <a:gs pos="100000">
                  <a:srgbClr val="F9F6EE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Titel 1">
            <a:extLst>
              <a:ext uri="{FF2B5EF4-FFF2-40B4-BE49-F238E27FC236}">
                <a16:creationId xmlns:a16="http://schemas.microsoft.com/office/drawing/2014/main" id="{F838BA2B-1FED-9A47-BFF0-A97C989B4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6290"/>
            <a:ext cx="9144000" cy="1011237"/>
          </a:xfrm>
        </p:spPr>
        <p:txBody>
          <a:bodyPr anchor="ctr">
            <a:normAutofit fontScale="90000"/>
          </a:bodyPr>
          <a:lstStyle/>
          <a:p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Investigation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of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Deep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Learning Dose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Prediction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Robustness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for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MR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Guided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Radiotherapy</a:t>
            </a:r>
            <a:endParaRPr lang="de-DE" b="1" dirty="0">
              <a:latin typeface="Bahnschrift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F458B5-D0F9-3B49-A732-DC8BAF64B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057"/>
            <a:ext cx="9144000" cy="3243942"/>
          </a:xfrm>
        </p:spPr>
        <p:txBody>
          <a:bodyPr>
            <a:normAutofit lnSpcReduction="10000"/>
          </a:bodyPr>
          <a:lstStyle/>
          <a:p>
            <a:endParaRPr lang="de-DE" dirty="0">
              <a:latin typeface="Bahnschrift" panose="020B0502040204020203" pitchFamily="34" charset="0"/>
            </a:endParaRPr>
          </a:p>
          <a:p>
            <a:r>
              <a:rPr lang="de-DE" sz="2800" dirty="0">
                <a:latin typeface="Bahnschrift" panose="020B0502040204020203" pitchFamily="34" charset="0"/>
              </a:rPr>
              <a:t>Simon Gutwein</a:t>
            </a:r>
          </a:p>
          <a:p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latin typeface="Bahnschrift" panose="020B0502040204020203" pitchFamily="34" charset="0"/>
              </a:rPr>
              <a:t>Tübingen- 29.11.2021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540FBDE-D548-6041-83FA-A4DEC47FC590}"/>
              </a:ext>
            </a:extLst>
          </p:cNvPr>
          <p:cNvSpPr/>
          <p:nvPr/>
        </p:nvSpPr>
        <p:spPr>
          <a:xfrm>
            <a:off x="0" y="438144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latin typeface="Bahnschrift" panose="020B0502040204020203" pitchFamily="34" charset="0"/>
              </a:rPr>
              <a:t>Master – Thesis</a:t>
            </a:r>
          </a:p>
        </p:txBody>
      </p:sp>
    </p:spTree>
    <p:extLst>
      <p:ext uri="{BB962C8B-B14F-4D97-AF65-F5344CB8AC3E}">
        <p14:creationId xmlns:p14="http://schemas.microsoft.com/office/powerpoint/2010/main" val="252894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0859C-6051-1B49-AC6E-CFBD7362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Hypotheses</a:t>
            </a:r>
            <a:r>
              <a:rPr lang="de-DE" dirty="0"/>
              <a:t> – Experiments –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23CC5-F64E-FA43-925F-4D96CFFC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12738" indent="-3048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General </a:t>
            </a:r>
            <a:r>
              <a:rPr lang="de-DE" dirty="0" err="1"/>
              <a:t>applicability</a:t>
            </a:r>
            <a:endParaRPr lang="de-DE" dirty="0"/>
          </a:p>
          <a:p>
            <a:pPr marL="312738" lvl="1" indent="0">
              <a:lnSpc>
                <a:spcPct val="150000"/>
              </a:lnSpc>
              <a:buNone/>
            </a:pPr>
            <a:r>
              <a:rPr lang="de-DE" dirty="0"/>
              <a:t>DL </a:t>
            </a:r>
            <a:r>
              <a:rPr lang="de-DE" dirty="0" err="1"/>
              <a:t>for</a:t>
            </a:r>
            <a:r>
              <a:rPr lang="de-DE" dirty="0"/>
              <a:t> dose </a:t>
            </a:r>
            <a:r>
              <a:rPr lang="de-DE" dirty="0" err="1"/>
              <a:t>prediction</a:t>
            </a:r>
            <a:r>
              <a:rPr lang="de-DE" dirty="0"/>
              <a:t> on a </a:t>
            </a:r>
            <a:r>
              <a:rPr lang="de-DE" dirty="0" err="1"/>
              <a:t>signle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yields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312738" indent="-3048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Poor </a:t>
            </a:r>
            <a:r>
              <a:rPr lang="de-DE" dirty="0" err="1"/>
              <a:t>Translatability</a:t>
            </a:r>
            <a:endParaRPr lang="de-DE" dirty="0"/>
          </a:p>
          <a:p>
            <a:pPr marL="7938" lvl="1" indent="304800">
              <a:lnSpc>
                <a:spcPct val="150000"/>
              </a:lnSpc>
              <a:buNone/>
            </a:pPr>
            <a:r>
              <a:rPr lang="de-DE" dirty="0"/>
              <a:t>Model </a:t>
            </a:r>
            <a:r>
              <a:rPr lang="de-DE" dirty="0" err="1"/>
              <a:t>from</a:t>
            </a:r>
            <a:r>
              <a:rPr lang="de-DE" dirty="0"/>
              <a:t> 1. </a:t>
            </a:r>
            <a:r>
              <a:rPr lang="de-DE" dirty="0" err="1"/>
              <a:t>translates</a:t>
            </a:r>
            <a:r>
              <a:rPr lang="de-DE" dirty="0"/>
              <a:t> </a:t>
            </a:r>
            <a:r>
              <a:rPr lang="de-DE" dirty="0" err="1"/>
              <a:t>poorly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regions</a:t>
            </a:r>
            <a:endParaRPr lang="de-DE" dirty="0"/>
          </a:p>
          <a:p>
            <a:pPr marL="312738" indent="-3048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Robustness</a:t>
            </a:r>
            <a:endParaRPr lang="de-DE" dirty="0"/>
          </a:p>
          <a:p>
            <a:pPr marL="7938" lvl="1" indent="304800">
              <a:lnSpc>
                <a:spcPct val="150000"/>
              </a:lnSpc>
              <a:buNone/>
            </a:pPr>
            <a:r>
              <a:rPr lang="de-DE" dirty="0" err="1"/>
              <a:t>Includation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marL="312738" indent="-3048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Physics</a:t>
            </a:r>
            <a:endParaRPr lang="de-DE" dirty="0"/>
          </a:p>
          <a:p>
            <a:pPr marL="7938" lvl="1" indent="304800">
              <a:lnSpc>
                <a:spcPct val="150000"/>
              </a:lnSpc>
              <a:buNone/>
            </a:pPr>
            <a:r>
              <a:rPr lang="de-DE" dirty="0"/>
              <a:t>Model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processes</a:t>
            </a:r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3026FC8-F194-DC4C-AAF8-8CA376A8A469}"/>
              </a:ext>
            </a:extLst>
          </p:cNvPr>
          <p:cNvCxnSpPr/>
          <p:nvPr/>
        </p:nvCxnSpPr>
        <p:spPr>
          <a:xfrm>
            <a:off x="838200" y="2277035"/>
            <a:ext cx="10515600" cy="0"/>
          </a:xfrm>
          <a:prstGeom prst="line">
            <a:avLst/>
          </a:prstGeom>
          <a:ln w="28575">
            <a:solidFill>
              <a:srgbClr val="993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C146F28-E05A-3945-A153-6A72246D7406}"/>
              </a:ext>
            </a:extLst>
          </p:cNvPr>
          <p:cNvCxnSpPr/>
          <p:nvPr/>
        </p:nvCxnSpPr>
        <p:spPr>
          <a:xfrm>
            <a:off x="838200" y="3334868"/>
            <a:ext cx="10515600" cy="0"/>
          </a:xfrm>
          <a:prstGeom prst="line">
            <a:avLst/>
          </a:prstGeom>
          <a:ln w="28575">
            <a:solidFill>
              <a:srgbClr val="993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D7D47C0-D8C0-934A-9635-89B200838B48}"/>
              </a:ext>
            </a:extLst>
          </p:cNvPr>
          <p:cNvCxnSpPr/>
          <p:nvPr/>
        </p:nvCxnSpPr>
        <p:spPr>
          <a:xfrm>
            <a:off x="838200" y="4397190"/>
            <a:ext cx="10515600" cy="0"/>
          </a:xfrm>
          <a:prstGeom prst="line">
            <a:avLst/>
          </a:prstGeom>
          <a:ln w="28575">
            <a:solidFill>
              <a:srgbClr val="993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879639B3-477D-8443-8B8A-D0B251FF57A4}"/>
              </a:ext>
            </a:extLst>
          </p:cNvPr>
          <p:cNvCxnSpPr/>
          <p:nvPr/>
        </p:nvCxnSpPr>
        <p:spPr>
          <a:xfrm>
            <a:off x="838200" y="5455028"/>
            <a:ext cx="10515600" cy="0"/>
          </a:xfrm>
          <a:prstGeom prst="line">
            <a:avLst/>
          </a:prstGeom>
          <a:ln w="28575">
            <a:solidFill>
              <a:srgbClr val="993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016B3-58D3-FD4F-9EAD-D12B2286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General </a:t>
            </a:r>
            <a:r>
              <a:rPr lang="de-DE" dirty="0" err="1"/>
              <a:t>Applicability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B42CA-9A4E-744C-B369-3B00C713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~11 </a:t>
            </a:r>
            <a:r>
              <a:rPr lang="de-DE" dirty="0" err="1"/>
              <a:t>days</a:t>
            </a:r>
            <a:r>
              <a:rPr lang="de-DE" dirty="0"/>
              <a:t> on 4 GPU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             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Gamma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A4EEF56-F405-694C-8210-3CD7A233D4A8}"/>
                  </a:ext>
                </a:extLst>
              </p:cNvPr>
              <p:cNvSpPr txBox="1"/>
              <p:nvPr/>
            </p:nvSpPr>
            <p:spPr>
              <a:xfrm>
                <a:off x="892627" y="2773366"/>
                <a:ext cx="1392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6.7⋅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de-DE" sz="2800" dirty="0">
                  <a:latin typeface="Bahnschrift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A4EEF56-F405-694C-8210-3CD7A233D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27" y="2773366"/>
                <a:ext cx="1392689" cy="430887"/>
              </a:xfrm>
              <a:prstGeom prst="rect">
                <a:avLst/>
              </a:prstGeom>
              <a:blipFill>
                <a:blip r:embed="rId3"/>
                <a:stretch>
                  <a:fillRect l="-5455" r="-90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338DA3B-EB9A-A345-A8C3-7853B0AEB9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627" y="4470400"/>
            <a:ext cx="5812973" cy="1570803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307BC0E-83E7-1C41-BBBC-0FC3FA9682FB}"/>
              </a:ext>
            </a:extLst>
          </p:cNvPr>
          <p:cNvGrpSpPr/>
          <p:nvPr/>
        </p:nvGrpSpPr>
        <p:grpSpPr>
          <a:xfrm>
            <a:off x="7361684" y="1475808"/>
            <a:ext cx="4318687" cy="5050971"/>
            <a:chOff x="7633827" y="1475808"/>
            <a:chExt cx="4318687" cy="505097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9886164-2FAA-EC47-BEBB-153EDBBF7897}"/>
                </a:ext>
              </a:extLst>
            </p:cNvPr>
            <p:cNvGrpSpPr/>
            <p:nvPr/>
          </p:nvGrpSpPr>
          <p:grpSpPr>
            <a:xfrm>
              <a:off x="9328491" y="1475808"/>
              <a:ext cx="2624023" cy="5050971"/>
              <a:chOff x="7870372" y="-779847"/>
              <a:chExt cx="3951514" cy="7606253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DEFE9695-967C-B147-A494-86DCA1E1B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7589"/>
              <a:stretch/>
            </p:blipFill>
            <p:spPr>
              <a:xfrm>
                <a:off x="7870372" y="3911895"/>
                <a:ext cx="3951514" cy="2914511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07456AC6-ED56-2F40-BCDF-83279E6A8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3661" r="38571"/>
              <a:stretch/>
            </p:blipFill>
            <p:spPr>
              <a:xfrm>
                <a:off x="7870372" y="1663994"/>
                <a:ext cx="3135085" cy="2794769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8DDF29CD-53EE-7C44-A4BD-71DE140B7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72232"/>
              <a:stretch/>
            </p:blipFill>
            <p:spPr>
              <a:xfrm>
                <a:off x="7892144" y="-779847"/>
                <a:ext cx="3135085" cy="2914511"/>
              </a:xfrm>
              <a:prstGeom prst="rect">
                <a:avLst/>
              </a:prstGeom>
            </p:spPr>
          </p:pic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5D97708-D124-0F4B-8500-CD4FF1F42403}"/>
                </a:ext>
              </a:extLst>
            </p:cNvPr>
            <p:cNvSpPr txBox="1"/>
            <p:nvPr/>
          </p:nvSpPr>
          <p:spPr>
            <a:xfrm>
              <a:off x="7914233" y="2258840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Bahnschrift" panose="020B0502040204020203" pitchFamily="34" charset="0"/>
                </a:rPr>
                <a:t>target</a:t>
              </a:r>
              <a:r>
                <a:rPr lang="de-DE" dirty="0">
                  <a:latin typeface="Bahnschrift" panose="020B0502040204020203" pitchFamily="34" charset="0"/>
                </a:rPr>
                <a:t> dose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38C3A4C-0775-BE44-B0E5-F7BC38697735}"/>
                </a:ext>
              </a:extLst>
            </p:cNvPr>
            <p:cNvSpPr txBox="1"/>
            <p:nvPr/>
          </p:nvSpPr>
          <p:spPr>
            <a:xfrm>
              <a:off x="7633827" y="3841927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Bahnschrift" panose="020B0502040204020203" pitchFamily="34" charset="0"/>
                </a:rPr>
                <a:t>predicted</a:t>
              </a:r>
              <a:r>
                <a:rPr lang="de-DE" dirty="0">
                  <a:latin typeface="Bahnschrift" panose="020B0502040204020203" pitchFamily="34" charset="0"/>
                </a:rPr>
                <a:t> dose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6F34DB4-B87B-7640-BAF8-A02C44471BFB}"/>
                </a:ext>
              </a:extLst>
            </p:cNvPr>
            <p:cNvSpPr txBox="1"/>
            <p:nvPr/>
          </p:nvSpPr>
          <p:spPr>
            <a:xfrm>
              <a:off x="7869437" y="5363844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Bahnschrift" panose="020B0502040204020203" pitchFamily="34" charset="0"/>
                </a:rPr>
                <a:t>gamma</a:t>
              </a:r>
              <a:r>
                <a:rPr lang="de-DE" dirty="0">
                  <a:latin typeface="Bahnschrift" panose="020B0502040204020203" pitchFamily="34" charset="0"/>
                </a:rPr>
                <a:t> </a:t>
              </a:r>
              <a:r>
                <a:rPr lang="de-DE" dirty="0" err="1">
                  <a:latin typeface="Bahnschrift" panose="020B0502040204020203" pitchFamily="34" charset="0"/>
                </a:rPr>
                <a:t>map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14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FD04A-F432-1B42-87D1-0652169E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Poor </a:t>
            </a:r>
            <a:r>
              <a:rPr lang="de-DE" dirty="0" err="1"/>
              <a:t>Translatability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0F34530-28A0-CD43-8545-A93B3774D3F2}"/>
              </a:ext>
            </a:extLst>
          </p:cNvPr>
          <p:cNvGrpSpPr/>
          <p:nvPr/>
        </p:nvGrpSpPr>
        <p:grpSpPr>
          <a:xfrm>
            <a:off x="838200" y="2819995"/>
            <a:ext cx="5957579" cy="2491663"/>
            <a:chOff x="838200" y="2747963"/>
            <a:chExt cx="8198756" cy="3429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46302B7-FC7F-DA47-9F4A-F128F3E03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8992"/>
            <a:stretch/>
          </p:blipFill>
          <p:spPr>
            <a:xfrm>
              <a:off x="838200" y="2747963"/>
              <a:ext cx="2035627" cy="3429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481A2D9-1CFB-974B-97C6-DECE51015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397"/>
            <a:stretch/>
          </p:blipFill>
          <p:spPr>
            <a:xfrm>
              <a:off x="2873827" y="2747963"/>
              <a:ext cx="6163129" cy="34290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5D97D2D-26B9-444C-A89D-36EE85495787}"/>
              </a:ext>
            </a:extLst>
          </p:cNvPr>
          <p:cNvGrpSpPr/>
          <p:nvPr/>
        </p:nvGrpSpPr>
        <p:grpSpPr>
          <a:xfrm>
            <a:off x="9466352" y="1705881"/>
            <a:ext cx="2404792" cy="4819423"/>
            <a:chOff x="7750206" y="433320"/>
            <a:chExt cx="3305144" cy="662381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F4214BB-8FBE-AB47-A5B5-D5603D1A5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6678"/>
            <a:stretch/>
          </p:blipFill>
          <p:spPr>
            <a:xfrm>
              <a:off x="7750206" y="4821933"/>
              <a:ext cx="3305144" cy="2235201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847AAE-BB23-1F4F-BE4E-491D2DAF1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0633"/>
            <a:stretch/>
          </p:blipFill>
          <p:spPr>
            <a:xfrm>
              <a:off x="7812508" y="433320"/>
              <a:ext cx="2707201" cy="207740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18A7189-0970-D14E-B1E6-AD60C4125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835" r="36798"/>
            <a:stretch/>
          </p:blipFill>
          <p:spPr>
            <a:xfrm>
              <a:off x="7815522" y="2639285"/>
              <a:ext cx="2704187" cy="2075089"/>
            </a:xfrm>
            <a:prstGeom prst="rect">
              <a:avLst/>
            </a:prstGeom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AED5A557-B7CC-904F-9314-1329BAB4F0C6}"/>
              </a:ext>
            </a:extLst>
          </p:cNvPr>
          <p:cNvSpPr txBox="1"/>
          <p:nvPr/>
        </p:nvSpPr>
        <p:spPr>
          <a:xfrm>
            <a:off x="7928993" y="2276964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target</a:t>
            </a:r>
            <a:r>
              <a:rPr lang="de-DE" dirty="0">
                <a:latin typeface="Bahnschrift" panose="020B0502040204020203" pitchFamily="34" charset="0"/>
              </a:rPr>
              <a:t> dose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6C9FD8-B324-9E4B-A7D4-40EE6D3E02F6}"/>
              </a:ext>
            </a:extLst>
          </p:cNvPr>
          <p:cNvSpPr txBox="1"/>
          <p:nvPr/>
        </p:nvSpPr>
        <p:spPr>
          <a:xfrm>
            <a:off x="7581141" y="388116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predicted</a:t>
            </a:r>
            <a:r>
              <a:rPr lang="de-DE" dirty="0">
                <a:latin typeface="Bahnschrift" panose="020B0502040204020203" pitchFamily="34" charset="0"/>
              </a:rPr>
              <a:t> dose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E86A02-1DAB-2C41-A3E3-4B3321D90BB9}"/>
              </a:ext>
            </a:extLst>
          </p:cNvPr>
          <p:cNvSpPr txBox="1"/>
          <p:nvPr/>
        </p:nvSpPr>
        <p:spPr>
          <a:xfrm>
            <a:off x="7831209" y="5527859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gamma</a:t>
            </a:r>
            <a:r>
              <a:rPr lang="de-DE" dirty="0">
                <a:latin typeface="Bahnschrift" panose="020B0502040204020203" pitchFamily="34" charset="0"/>
              </a:rPr>
              <a:t> </a:t>
            </a:r>
            <a:r>
              <a:rPr lang="de-DE" dirty="0" err="1">
                <a:latin typeface="Bahnschrift" panose="020B0502040204020203" pitchFamily="34" charset="0"/>
              </a:rPr>
              <a:t>map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E613AF3-6B48-BF43-B766-99703D3FE593}"/>
              </a:ext>
            </a:extLst>
          </p:cNvPr>
          <p:cNvSpPr/>
          <p:nvPr/>
        </p:nvSpPr>
        <p:spPr>
          <a:xfrm>
            <a:off x="3487069" y="4677116"/>
            <a:ext cx="376518" cy="221877"/>
          </a:xfrm>
          <a:prstGeom prst="rect">
            <a:avLst/>
          </a:prstGeom>
          <a:solidFill>
            <a:srgbClr val="C0000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26B822-5119-3C4B-977B-21AEDF5BAB05}"/>
              </a:ext>
            </a:extLst>
          </p:cNvPr>
          <p:cNvSpPr/>
          <p:nvPr/>
        </p:nvSpPr>
        <p:spPr>
          <a:xfrm>
            <a:off x="5685359" y="4677115"/>
            <a:ext cx="376518" cy="221877"/>
          </a:xfrm>
          <a:prstGeom prst="rect">
            <a:avLst/>
          </a:prstGeom>
          <a:solidFill>
            <a:srgbClr val="C0000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66E9E3-88B6-9D45-AD42-26A342CC0717}"/>
              </a:ext>
            </a:extLst>
          </p:cNvPr>
          <p:cNvSpPr/>
          <p:nvPr/>
        </p:nvSpPr>
        <p:spPr>
          <a:xfrm>
            <a:off x="3493287" y="3810329"/>
            <a:ext cx="376518" cy="221877"/>
          </a:xfrm>
          <a:prstGeom prst="rect">
            <a:avLst/>
          </a:prstGeom>
          <a:solidFill>
            <a:srgbClr val="C0000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DCCF21-2AFE-9E41-B2F6-3E54BC39521B}"/>
              </a:ext>
            </a:extLst>
          </p:cNvPr>
          <p:cNvSpPr/>
          <p:nvPr/>
        </p:nvSpPr>
        <p:spPr>
          <a:xfrm>
            <a:off x="2968272" y="3805290"/>
            <a:ext cx="376518" cy="221877"/>
          </a:xfrm>
          <a:prstGeom prst="rect">
            <a:avLst/>
          </a:prstGeom>
          <a:solidFill>
            <a:srgbClr val="92D05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5174DB-BC72-BD4A-A8FD-EC224B3358DC}"/>
              </a:ext>
            </a:extLst>
          </p:cNvPr>
          <p:cNvSpPr/>
          <p:nvPr/>
        </p:nvSpPr>
        <p:spPr>
          <a:xfrm>
            <a:off x="6238754" y="3805289"/>
            <a:ext cx="376518" cy="221877"/>
          </a:xfrm>
          <a:prstGeom prst="rect">
            <a:avLst/>
          </a:prstGeom>
          <a:solidFill>
            <a:srgbClr val="92D05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1AB336-D694-8444-BB33-FD8632F187A5}"/>
              </a:ext>
            </a:extLst>
          </p:cNvPr>
          <p:cNvSpPr/>
          <p:nvPr/>
        </p:nvSpPr>
        <p:spPr>
          <a:xfrm>
            <a:off x="4586214" y="4677114"/>
            <a:ext cx="376518" cy="221877"/>
          </a:xfrm>
          <a:prstGeom prst="rect">
            <a:avLst/>
          </a:prstGeom>
          <a:solidFill>
            <a:srgbClr val="C0000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55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D05E5-4703-A04E-92E8-CCDCA6DF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6021C-23D0-0F4C-BCCD-DD00E702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~9 </a:t>
            </a:r>
            <a:r>
              <a:rPr lang="de-DE" dirty="0" err="1"/>
              <a:t>days</a:t>
            </a:r>
            <a:r>
              <a:rPr lang="de-DE" dirty="0"/>
              <a:t> on 4 GPU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             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266555F-C0E5-EA41-B232-E3D7C38A4678}"/>
                  </a:ext>
                </a:extLst>
              </p:cNvPr>
              <p:cNvSpPr txBox="1"/>
              <p:nvPr/>
            </p:nvSpPr>
            <p:spPr>
              <a:xfrm>
                <a:off x="881741" y="2773366"/>
                <a:ext cx="1392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.0⋅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de-DE" sz="2800" dirty="0">
                  <a:latin typeface="Bahnschrift" panose="020B0502040204020203" pitchFamily="34" charset="0"/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266555F-C0E5-EA41-B232-E3D7C38A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1" y="2773366"/>
                <a:ext cx="1392689" cy="430887"/>
              </a:xfrm>
              <a:prstGeom prst="rect">
                <a:avLst/>
              </a:prstGeom>
              <a:blipFill>
                <a:blip r:embed="rId2"/>
                <a:stretch>
                  <a:fillRect l="-540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17079B1-C6C6-234E-821E-40C17201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0760" y="3648875"/>
            <a:ext cx="7330479" cy="252808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340F199-9061-F44C-AF1B-6E302CCF1A13}"/>
              </a:ext>
            </a:extLst>
          </p:cNvPr>
          <p:cNvSpPr/>
          <p:nvPr/>
        </p:nvSpPr>
        <p:spPr>
          <a:xfrm>
            <a:off x="4598693" y="4655182"/>
            <a:ext cx="376518" cy="221877"/>
          </a:xfrm>
          <a:prstGeom prst="rect">
            <a:avLst/>
          </a:prstGeom>
          <a:solidFill>
            <a:srgbClr val="92D05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5D2463-8E92-9949-8A50-C81CF36D6AE5}"/>
              </a:ext>
            </a:extLst>
          </p:cNvPr>
          <p:cNvSpPr/>
          <p:nvPr/>
        </p:nvSpPr>
        <p:spPr>
          <a:xfrm>
            <a:off x="5755341" y="4655181"/>
            <a:ext cx="376518" cy="221877"/>
          </a:xfrm>
          <a:prstGeom prst="rect">
            <a:avLst/>
          </a:prstGeom>
          <a:solidFill>
            <a:srgbClr val="92D05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1B6C85-C74A-1B40-AE77-8D6E49ACB793}"/>
              </a:ext>
            </a:extLst>
          </p:cNvPr>
          <p:cNvSpPr/>
          <p:nvPr/>
        </p:nvSpPr>
        <p:spPr>
          <a:xfrm>
            <a:off x="9232321" y="4655181"/>
            <a:ext cx="376518" cy="221877"/>
          </a:xfrm>
          <a:prstGeom prst="rect">
            <a:avLst/>
          </a:prstGeom>
          <a:solidFill>
            <a:srgbClr val="92D050">
              <a:alpha val="297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84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D7D13-9603-7E4A-87CB-E0F9E429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Physics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37FD1DC-C887-F740-AF22-719ACD32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700" y="1690688"/>
            <a:ext cx="7086600" cy="94488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6AB76C-3570-F34B-9553-136557DD2383}"/>
              </a:ext>
            </a:extLst>
          </p:cNvPr>
          <p:cNvGrpSpPr/>
          <p:nvPr/>
        </p:nvGrpSpPr>
        <p:grpSpPr>
          <a:xfrm>
            <a:off x="2677885" y="2688114"/>
            <a:ext cx="6858001" cy="4039257"/>
            <a:chOff x="2677885" y="2818743"/>
            <a:chExt cx="6858001" cy="403925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E3D407D-1A55-784F-AC70-86244F08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381" r="881"/>
            <a:stretch/>
          </p:blipFill>
          <p:spPr>
            <a:xfrm>
              <a:off x="2677885" y="2818743"/>
              <a:ext cx="6836229" cy="228477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957548-B8B5-6743-A718-41E16D0A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155"/>
            <a:stretch/>
          </p:blipFill>
          <p:spPr>
            <a:xfrm>
              <a:off x="2677885" y="5051914"/>
              <a:ext cx="6858001" cy="1806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45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3ADAE-1750-AE4C-B985-D08D1995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– Single Entity Training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97D528D-E62B-2448-88E4-2865B0EF5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9624" y="2424223"/>
            <a:ext cx="3824176" cy="244085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54EF35F-EE07-AB43-8C3D-ACF1F985E5FD}"/>
              </a:ext>
            </a:extLst>
          </p:cNvPr>
          <p:cNvSpPr txBox="1"/>
          <p:nvPr/>
        </p:nvSpPr>
        <p:spPr>
          <a:xfrm>
            <a:off x="838200" y="1690688"/>
            <a:ext cx="6151043" cy="3907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Bahnschrift" panose="020B0502040204020203" pitchFamily="34" charset="0"/>
              </a:rPr>
              <a:t>Very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good</a:t>
            </a:r>
            <a:r>
              <a:rPr lang="de-DE" sz="2400" dirty="0">
                <a:latin typeface="Bahnschrift" panose="020B0502040204020203" pitchFamily="34" charset="0"/>
              </a:rPr>
              <a:t> dose </a:t>
            </a:r>
            <a:r>
              <a:rPr lang="de-DE" sz="2400" dirty="0" err="1">
                <a:latin typeface="Bahnschrift" panose="020B0502040204020203" pitchFamily="34" charset="0"/>
              </a:rPr>
              <a:t>conformality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tabLst>
                <a:tab pos="708025" algn="l"/>
              </a:tabLst>
            </a:pPr>
            <a:r>
              <a:rPr lang="de-DE" sz="2400" dirty="0">
                <a:latin typeface="Bahnschrift" panose="020B0502040204020203" pitchFamily="34" charset="0"/>
              </a:rPr>
              <a:t>		94.4% ± 6.0% </a:t>
            </a:r>
            <a:r>
              <a:rPr lang="de-DE" sz="2400" dirty="0" err="1">
                <a:latin typeface="Bahnschrift" panose="020B0502040204020203" pitchFamily="34" charset="0"/>
              </a:rPr>
              <a:t>for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segments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tabLst>
                <a:tab pos="708025" algn="l"/>
              </a:tabLst>
            </a:pPr>
            <a:r>
              <a:rPr lang="de-DE" sz="2400" dirty="0">
                <a:latin typeface="Bahnschrift" panose="020B0502040204020203" pitchFamily="34" charset="0"/>
              </a:rPr>
              <a:t>		99.1% ± 1.3% </a:t>
            </a:r>
            <a:r>
              <a:rPr lang="de-DE" sz="2400" dirty="0" err="1">
                <a:latin typeface="Bahnschrift" panose="020B0502040204020203" pitchFamily="34" charset="0"/>
              </a:rPr>
              <a:t>for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plans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8025" algn="l"/>
              </a:tabLst>
            </a:pPr>
            <a:r>
              <a:rPr lang="de-DE" sz="2400" dirty="0">
                <a:latin typeface="Bahnschrift" panose="020B0502040204020203" pitchFamily="34" charset="0"/>
              </a:rPr>
              <a:t>Poor </a:t>
            </a:r>
            <a:r>
              <a:rPr lang="de-DE" sz="2400" dirty="0" err="1">
                <a:latin typeface="Bahnschrift" panose="020B0502040204020203" pitchFamily="34" charset="0"/>
              </a:rPr>
              <a:t>accuracy</a:t>
            </a:r>
            <a:r>
              <a:rPr lang="de-DE" sz="2400" dirty="0">
                <a:latin typeface="Bahnschrift" panose="020B0502040204020203" pitchFamily="34" charset="0"/>
              </a:rPr>
              <a:t> on </a:t>
            </a:r>
            <a:r>
              <a:rPr lang="de-DE" sz="2400" dirty="0" err="1">
                <a:latin typeface="Bahnschrift" panose="020B0502040204020203" pitchFamily="34" charset="0"/>
              </a:rPr>
              <a:t>unseed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body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regions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8025" algn="l"/>
              </a:tabLst>
            </a:pPr>
            <a:r>
              <a:rPr lang="de-DE" sz="2400" dirty="0" err="1">
                <a:latin typeface="Bahnschrift" panose="020B0502040204020203" pitchFamily="34" charset="0"/>
              </a:rPr>
              <a:t>Especially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bad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for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small</a:t>
            </a:r>
            <a:r>
              <a:rPr lang="de-DE" sz="2400" dirty="0">
                <a:latin typeface="Bahnschrift" panose="020B0502040204020203" pitchFamily="34" charset="0"/>
              </a:rPr>
              <a:t> tangential </a:t>
            </a:r>
            <a:r>
              <a:rPr lang="de-DE" sz="2400" dirty="0" err="1">
                <a:latin typeface="Bahnschrift" panose="020B0502040204020203" pitchFamily="34" charset="0"/>
              </a:rPr>
              <a:t>fields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8025" algn="l"/>
              </a:tabLst>
            </a:pPr>
            <a:r>
              <a:rPr lang="de-DE" sz="2400" dirty="0" err="1">
                <a:latin typeface="Bahnschrift" panose="020B0502040204020203" pitchFamily="34" charset="0"/>
              </a:rPr>
              <a:t>Increased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variety</a:t>
            </a:r>
            <a:r>
              <a:rPr lang="de-DE" sz="2400" dirty="0">
                <a:latin typeface="Bahnschrift" panose="020B0502040204020203" pitchFamily="34" charset="0"/>
              </a:rPr>
              <a:t> in beam </a:t>
            </a:r>
            <a:r>
              <a:rPr lang="de-DE" sz="2400" dirty="0" err="1">
                <a:latin typeface="Bahnschrift" panose="020B0502040204020203" pitchFamily="34" charset="0"/>
              </a:rPr>
              <a:t>angles</a:t>
            </a:r>
            <a:endParaRPr lang="de-DE" sz="2400" dirty="0">
              <a:latin typeface="Bahnschrift" panose="020B0502040204020203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8025" algn="l"/>
              </a:tabLst>
            </a:pPr>
            <a:r>
              <a:rPr lang="de-DE" sz="2400" dirty="0" err="1">
                <a:latin typeface="Bahnschrift" panose="020B0502040204020203" pitchFamily="34" charset="0"/>
              </a:rPr>
              <a:t>Smaller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voxel</a:t>
            </a:r>
            <a:r>
              <a:rPr lang="de-DE" sz="2400" dirty="0">
                <a:latin typeface="Bahnschrift" panose="020B0502040204020203" pitchFamily="34" charset="0"/>
              </a:rPr>
              <a:t> </a:t>
            </a:r>
            <a:r>
              <a:rPr lang="de-DE" sz="2400" dirty="0" err="1">
                <a:latin typeface="Bahnschrift" panose="020B0502040204020203" pitchFamily="34" charset="0"/>
              </a:rPr>
              <a:t>dimensions</a:t>
            </a:r>
            <a:endParaRPr lang="de-DE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3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E8FCB-B9E4-0947-8BE5-88F8DE4D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– Mixed Entity Training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F080F7-7B70-554B-91C2-547526234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9095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5.0⋅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6.7⋅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de-DE" dirty="0"/>
                  <a:t> patches </a:t>
                </a:r>
                <a:r>
                  <a:rPr lang="de-DE" dirty="0" err="1"/>
                  <a:t>until</a:t>
                </a:r>
                <a:r>
                  <a:rPr lang="de-DE" dirty="0"/>
                  <a:t> </a:t>
                </a:r>
                <a:r>
                  <a:rPr lang="de-DE" dirty="0" err="1"/>
                  <a:t>convergence</a:t>
                </a:r>
                <a:endParaRPr lang="de-DE" dirty="0"/>
              </a:p>
              <a:p>
                <a:r>
                  <a:rPr lang="de-DE" dirty="0"/>
                  <a:t>Segments: -0.9%, +14.4%, +19.1%, +19.7%, +7.8%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Plans: +0.1%, +7.7%, +16.2%, +11.4%, +3%</a:t>
                </a:r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F080F7-7B70-554B-91C2-547526234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90954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851F0E9-E4FC-A742-A821-298986A5482C}"/>
              </a:ext>
            </a:extLst>
          </p:cNvPr>
          <p:cNvGrpSpPr/>
          <p:nvPr/>
        </p:nvGrpSpPr>
        <p:grpSpPr>
          <a:xfrm>
            <a:off x="6354563" y="4085990"/>
            <a:ext cx="4999239" cy="1556822"/>
            <a:chOff x="838201" y="4071102"/>
            <a:chExt cx="4999239" cy="155682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D695559-7A3C-0945-92DB-70FA0FF8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201" y="4484687"/>
              <a:ext cx="4999239" cy="114323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366A198-BADD-6F4C-832C-3859879EB9B0}"/>
                </a:ext>
              </a:extLst>
            </p:cNvPr>
            <p:cNvSpPr txBox="1"/>
            <p:nvPr/>
          </p:nvSpPr>
          <p:spPr>
            <a:xfrm>
              <a:off x="2963358" y="407110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plans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B1DD84F-1FFC-344A-8A64-82510DE358F4}"/>
              </a:ext>
            </a:extLst>
          </p:cNvPr>
          <p:cNvGrpSpPr/>
          <p:nvPr/>
        </p:nvGrpSpPr>
        <p:grpSpPr>
          <a:xfrm>
            <a:off x="838200" y="4071102"/>
            <a:ext cx="4999239" cy="1571710"/>
            <a:chOff x="6354562" y="4071102"/>
            <a:chExt cx="4999239" cy="157171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74AA852-425B-F747-8FEF-9DC346FFA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4562" y="4484687"/>
              <a:ext cx="4999239" cy="1158125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43E4389-4DEB-9741-8FF1-60B506F7FE5C}"/>
                </a:ext>
              </a:extLst>
            </p:cNvPr>
            <p:cNvSpPr txBox="1"/>
            <p:nvPr/>
          </p:nvSpPr>
          <p:spPr>
            <a:xfrm>
              <a:off x="8255299" y="407110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segments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99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B1543B-7ECE-7640-98AF-23CDC279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-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Physics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A82BEE-2E7E-A148-A096-97BE2CB9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549" t="7769" r="11196" b="80177"/>
          <a:stretch/>
        </p:blipFill>
        <p:spPr>
          <a:xfrm rot="16200000">
            <a:off x="9400292" y="3861111"/>
            <a:ext cx="3907016" cy="36933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7DA9FC-DADB-2344-8259-EB5F812347C2}"/>
              </a:ext>
            </a:extLst>
          </p:cNvPr>
          <p:cNvGrpSpPr/>
          <p:nvPr/>
        </p:nvGrpSpPr>
        <p:grpSpPr>
          <a:xfrm>
            <a:off x="7807158" y="1690688"/>
            <a:ext cx="3361975" cy="5061333"/>
            <a:chOff x="7687103" y="1396221"/>
            <a:chExt cx="2491364" cy="3750659"/>
          </a:xfrm>
        </p:grpSpPr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id="{C48DA04F-A032-8F49-85F4-7BA7E3858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282" t="20871"/>
            <a:stretch/>
          </p:blipFill>
          <p:spPr>
            <a:xfrm>
              <a:off x="8018467" y="1396221"/>
              <a:ext cx="2160000" cy="1830351"/>
            </a:xfrm>
            <a:prstGeom prst="rect">
              <a:avLst/>
            </a:prstGeom>
          </p:spPr>
        </p:pic>
        <p:pic>
          <p:nvPicPr>
            <p:cNvPr id="7" name="Inhaltsplatzhalter 4">
              <a:extLst>
                <a:ext uri="{FF2B5EF4-FFF2-40B4-BE49-F238E27FC236}">
                  <a16:creationId xmlns:a16="http://schemas.microsoft.com/office/drawing/2014/main" id="{133E5960-870B-C24B-8614-D0268BA92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871" r="49282"/>
            <a:stretch/>
          </p:blipFill>
          <p:spPr>
            <a:xfrm>
              <a:off x="7948137" y="3316530"/>
              <a:ext cx="2160000" cy="183035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43A20D2-569B-B044-9C73-24A6857EEAED}"/>
                </a:ext>
              </a:extLst>
            </p:cNvPr>
            <p:cNvSpPr txBox="1"/>
            <p:nvPr/>
          </p:nvSpPr>
          <p:spPr>
            <a:xfrm rot="16200000">
              <a:off x="7192253" y="3965127"/>
              <a:ext cx="1297416" cy="27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prostate</a:t>
              </a:r>
              <a:r>
                <a:rPr lang="de-DE" dirty="0">
                  <a:latin typeface="Bahnschrift" panose="020B0502040204020203" pitchFamily="34" charset="0"/>
                </a:rPr>
                <a:t> </a:t>
              </a:r>
              <a:r>
                <a:rPr lang="de-DE" dirty="0" err="1">
                  <a:latin typeface="Bahnschrift" panose="020B0502040204020203" pitchFamily="34" charset="0"/>
                </a:rPr>
                <a:t>model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BF6B762-CFAF-D049-8EF1-8C88F5D3411C}"/>
                </a:ext>
              </a:extLst>
            </p:cNvPr>
            <p:cNvSpPr txBox="1"/>
            <p:nvPr/>
          </p:nvSpPr>
          <p:spPr>
            <a:xfrm rot="16200000">
              <a:off x="7265519" y="2028980"/>
              <a:ext cx="1116857" cy="27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mixed</a:t>
              </a:r>
              <a:r>
                <a:rPr lang="de-DE" dirty="0">
                  <a:latin typeface="Bahnschrift" panose="020B0502040204020203" pitchFamily="34" charset="0"/>
                </a:rPr>
                <a:t> </a:t>
              </a:r>
              <a:r>
                <a:rPr lang="de-DE" dirty="0" err="1">
                  <a:latin typeface="Bahnschrift" panose="020B0502040204020203" pitchFamily="34" charset="0"/>
                </a:rPr>
                <a:t>model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4BCE88BC-6325-9F4C-8B46-2ACE455F9037}"/>
              </a:ext>
            </a:extLst>
          </p:cNvPr>
          <p:cNvSpPr txBox="1">
            <a:spLocks/>
          </p:cNvSpPr>
          <p:nvPr/>
        </p:nvSpPr>
        <p:spPr>
          <a:xfrm>
            <a:off x="838200" y="1588203"/>
            <a:ext cx="10515600" cy="171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increasingly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depths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2E122D-7246-CA41-A4DE-4BB860ED33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562" y="3267928"/>
            <a:ext cx="6662980" cy="883933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82C9F91B-67A9-714B-9058-822594E383F6}"/>
              </a:ext>
            </a:extLst>
          </p:cNvPr>
          <p:cNvSpPr txBox="1">
            <a:spLocks/>
          </p:cNvSpPr>
          <p:nvPr/>
        </p:nvSpPr>
        <p:spPr>
          <a:xfrm>
            <a:off x="838200" y="4547795"/>
            <a:ext cx="10515600" cy="2608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poor</a:t>
            </a:r>
            <a:br>
              <a:rPr lang="de-DE" dirty="0"/>
            </a:br>
            <a:r>
              <a:rPr lang="de-DE" dirty="0" err="1"/>
              <a:t>accuracy</a:t>
            </a:r>
            <a:r>
              <a:rPr lang="de-DE" dirty="0"/>
              <a:t> on tangential </a:t>
            </a:r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pPr>
              <a:lnSpc>
                <a:spcPct val="100000"/>
              </a:lnSpc>
            </a:pPr>
            <a:endParaRPr lang="de-DE" sz="400" dirty="0"/>
          </a:p>
          <a:p>
            <a:pPr>
              <a:lnSpc>
                <a:spcPct val="100000"/>
              </a:lnSpc>
            </a:pPr>
            <a:r>
              <a:rPr lang="de-DE" dirty="0" err="1"/>
              <a:t>latter</a:t>
            </a:r>
            <a:r>
              <a:rPr lang="de-DE" dirty="0"/>
              <a:t> </a:t>
            </a:r>
            <a:r>
              <a:rPr lang="de-DE" dirty="0" err="1"/>
              <a:t>curvate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on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38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AB7D8-0CC6-754C-A19D-2C0D2F21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- Model </a:t>
            </a:r>
            <a:r>
              <a:rPr lang="de-DE" dirty="0" err="1"/>
              <a:t>Improvement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009025-DEA9-D148-9492-9907AC989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ts val="3560"/>
              </a:lnSpc>
            </a:pPr>
            <a:r>
              <a:rPr lang="de-DE" dirty="0" err="1"/>
              <a:t>Parallelization</a:t>
            </a:r>
            <a:endParaRPr lang="de-DE" dirty="0"/>
          </a:p>
          <a:p>
            <a:pPr>
              <a:lnSpc>
                <a:spcPts val="3560"/>
              </a:lnSpc>
            </a:pPr>
            <a:r>
              <a:rPr lang="de-DE" dirty="0"/>
              <a:t>Memory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>
              <a:lnSpc>
                <a:spcPts val="3560"/>
              </a:lnSpc>
            </a:pP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in beam </a:t>
            </a:r>
            <a:r>
              <a:rPr lang="de-DE" dirty="0" err="1"/>
              <a:t>direction</a:t>
            </a:r>
            <a:r>
              <a:rPr lang="de-DE" dirty="0"/>
              <a:t> (LSTM)</a:t>
            </a:r>
          </a:p>
          <a:p>
            <a:pPr>
              <a:lnSpc>
                <a:spcPts val="3560"/>
              </a:lnSpc>
            </a:pP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quantification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801A0A-D79D-6042-83D2-BB53F7BB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8900" y="4368800"/>
            <a:ext cx="9474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22BBE-CE98-B847-A358-91D1E168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Discussion</a:t>
            </a:r>
            <a:r>
              <a:rPr lang="de-DE" sz="4000" dirty="0"/>
              <a:t> - New Training Data Approach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6AA018FF-BF58-0F4E-AE71-2AC24FB67706}"/>
              </a:ext>
            </a:extLst>
          </p:cNvPr>
          <p:cNvSpPr txBox="1">
            <a:spLocks/>
          </p:cNvSpPr>
          <p:nvPr/>
        </p:nvSpPr>
        <p:spPr>
          <a:xfrm>
            <a:off x="1711362" y="2340345"/>
            <a:ext cx="3366000" cy="97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i="1" dirty="0" err="1"/>
              <a:t>Artificial</a:t>
            </a:r>
            <a:r>
              <a:rPr lang="de-DE" i="1" dirty="0"/>
              <a:t> Segments</a:t>
            </a:r>
          </a:p>
          <a:p>
            <a:pPr algn="ctr">
              <a:lnSpc>
                <a:spcPct val="150000"/>
              </a:lnSpc>
            </a:pPr>
            <a:endParaRPr lang="de-DE" i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7EAB534-6D4B-DB4F-8B7C-6DF57B086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</a:blip>
          <a:srcRect l="21449" t="22486" r="17029" b="20762"/>
          <a:stretch/>
        </p:blipFill>
        <p:spPr>
          <a:xfrm>
            <a:off x="7330698" y="3087534"/>
            <a:ext cx="3324453" cy="3366000"/>
          </a:xfrm>
          <a:prstGeom prst="rect">
            <a:avLst/>
          </a:prstGeom>
        </p:spPr>
      </p:pic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D5B130F7-B900-AF47-B24C-C93D39D3E18C}"/>
              </a:ext>
            </a:extLst>
          </p:cNvPr>
          <p:cNvSpPr txBox="1">
            <a:spLocks/>
          </p:cNvSpPr>
          <p:nvPr/>
        </p:nvSpPr>
        <p:spPr>
          <a:xfrm>
            <a:off x="7110492" y="2340345"/>
            <a:ext cx="3440481" cy="97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i="1" dirty="0" err="1"/>
              <a:t>Artificial</a:t>
            </a:r>
            <a:r>
              <a:rPr lang="de-DE" i="1" dirty="0"/>
              <a:t> </a:t>
            </a:r>
            <a:r>
              <a:rPr lang="de-DE" i="1" dirty="0" err="1"/>
              <a:t>Volumes</a:t>
            </a:r>
            <a:endParaRPr lang="de-DE" i="1" dirty="0"/>
          </a:p>
          <a:p>
            <a:pPr algn="ctr">
              <a:lnSpc>
                <a:spcPct val="150000"/>
              </a:lnSpc>
            </a:pPr>
            <a:endParaRPr lang="de-DE" i="1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3E343B2F-E89C-234E-A4ED-22EEB955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5F0"/>
              </a:clrFrom>
              <a:clrTo>
                <a:srgbClr val="FFF5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6691" y="3048192"/>
            <a:ext cx="4115343" cy="3444683"/>
          </a:xfr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F277ABDA-B221-D547-AF06-AE64622E448F}"/>
              </a:ext>
            </a:extLst>
          </p:cNvPr>
          <p:cNvSpPr txBox="1">
            <a:spLocks/>
          </p:cNvSpPr>
          <p:nvPr/>
        </p:nvSpPr>
        <p:spPr>
          <a:xfrm>
            <a:off x="0" y="1418833"/>
            <a:ext cx="12192000" cy="97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dirty="0" err="1"/>
              <a:t>Deviate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99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0882F-149E-0D47-8BD7-9AA270C5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Radiotherapy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CDD6AD-2E43-1E41-8244-97F06F97A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 </a:t>
            </a:r>
            <a:r>
              <a:rPr lang="de-DE" dirty="0" err="1"/>
              <a:t>Ionizing</a:t>
            </a:r>
            <a:r>
              <a:rPr lang="de-DE" dirty="0"/>
              <a:t> </a:t>
            </a:r>
            <a:r>
              <a:rPr lang="de-DE" dirty="0" err="1"/>
              <a:t>radiation</a:t>
            </a:r>
            <a:r>
              <a:rPr lang="de-DE" dirty="0"/>
              <a:t>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 </a:t>
            </a:r>
            <a:r>
              <a:rPr lang="de-DE" dirty="0" err="1"/>
              <a:t>Cancerous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down 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repair</a:t>
            </a:r>
            <a:r>
              <a:rPr lang="de-DE" dirty="0"/>
              <a:t> </a:t>
            </a:r>
            <a:r>
              <a:rPr lang="de-DE" dirty="0" err="1"/>
              <a:t>mechanisms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 AIM </a:t>
            </a:r>
            <a:r>
              <a:rPr lang="de-DE" dirty="0" err="1"/>
              <a:t>of</a:t>
            </a:r>
            <a:r>
              <a:rPr lang="de-DE" dirty="0"/>
              <a:t> RT: </a:t>
            </a:r>
            <a:r>
              <a:rPr lang="de-DE" dirty="0" err="1"/>
              <a:t>Irradiate</a:t>
            </a:r>
            <a:r>
              <a:rPr lang="de-DE" dirty="0"/>
              <a:t> </a:t>
            </a:r>
            <a:r>
              <a:rPr lang="de-DE" dirty="0" err="1"/>
              <a:t>cancerous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, spare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tissue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SOLUTION: </a:t>
            </a:r>
            <a:r>
              <a:rPr lang="de-DE" dirty="0" err="1"/>
              <a:t>Individualized</a:t>
            </a:r>
            <a:r>
              <a:rPr lang="de-DE" dirty="0"/>
              <a:t> </a:t>
            </a:r>
            <a:r>
              <a:rPr lang="de-DE" dirty="0" err="1"/>
              <a:t>therapy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A55694-0DF0-DA49-A48C-732538C579A6}"/>
              </a:ext>
            </a:extLst>
          </p:cNvPr>
          <p:cNvGrpSpPr/>
          <p:nvPr/>
        </p:nvGrpSpPr>
        <p:grpSpPr>
          <a:xfrm>
            <a:off x="1290318" y="3334067"/>
            <a:ext cx="492761" cy="611777"/>
            <a:chOff x="2570478" y="5595204"/>
            <a:chExt cx="492761" cy="611777"/>
          </a:xfrm>
        </p:grpSpPr>
        <p:sp>
          <p:nvSpPr>
            <p:cNvPr id="34" name="Pfeil nach links 33">
              <a:extLst>
                <a:ext uri="{FF2B5EF4-FFF2-40B4-BE49-F238E27FC236}">
                  <a16:creationId xmlns:a16="http://schemas.microsoft.com/office/drawing/2014/main" id="{E6E0D308-E005-DC4E-BB74-15912D86682D}"/>
                </a:ext>
              </a:extLst>
            </p:cNvPr>
            <p:cNvSpPr/>
            <p:nvPr/>
          </p:nvSpPr>
          <p:spPr>
            <a:xfrm flipH="1">
              <a:off x="2570479" y="5826322"/>
              <a:ext cx="492760" cy="380659"/>
            </a:xfrm>
            <a:prstGeom prst="leftArrow">
              <a:avLst/>
            </a:prstGeom>
            <a:solidFill>
              <a:srgbClr val="993E17"/>
            </a:solidFill>
            <a:ln>
              <a:solidFill>
                <a:srgbClr val="993E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621D717-2755-D44B-A467-321CDDAD65F2}"/>
                </a:ext>
              </a:extLst>
            </p:cNvPr>
            <p:cNvSpPr/>
            <p:nvPr/>
          </p:nvSpPr>
          <p:spPr>
            <a:xfrm flipH="1">
              <a:off x="2570478" y="5595204"/>
              <a:ext cx="159613" cy="506413"/>
            </a:xfrm>
            <a:prstGeom prst="rect">
              <a:avLst/>
            </a:prstGeom>
            <a:solidFill>
              <a:srgbClr val="993E17"/>
            </a:solidFill>
            <a:ln>
              <a:solidFill>
                <a:srgbClr val="993E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07276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92898-DC44-3F4A-809A-939ED1CF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B4B1C7-D0DF-0A4A-A740-C9A7C0E9B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2750" indent="-412750">
              <a:buNone/>
            </a:pPr>
            <a:r>
              <a:rPr lang="de-DE" sz="1400" dirty="0"/>
              <a:t>[1]	</a:t>
            </a:r>
            <a:r>
              <a:rPr lang="de-DE" sz="1400" dirty="0" err="1"/>
              <a:t>Figure</a:t>
            </a:r>
            <a:r>
              <a:rPr lang="de-DE" sz="1400" dirty="0"/>
              <a:t> 4.1.-Photon-energy </a:t>
            </a:r>
            <a:r>
              <a:rPr lang="de-DE" sz="1400" dirty="0" err="1"/>
              <a:t>dependent</a:t>
            </a:r>
            <a:r>
              <a:rPr lang="de-DE" sz="1400" dirty="0"/>
              <a:t> </a:t>
            </a:r>
            <a:r>
              <a:rPr lang="de-DE" sz="1400" dirty="0" err="1"/>
              <a:t>cross</a:t>
            </a:r>
            <a:r>
              <a:rPr lang="de-DE" sz="1400" dirty="0"/>
              <a:t> </a:t>
            </a:r>
            <a:r>
              <a:rPr lang="de-DE" sz="1400" dirty="0" err="1"/>
              <a:t>sections</a:t>
            </a:r>
            <a:r>
              <a:rPr lang="de-DE" sz="1400" dirty="0"/>
              <a:t>. Cross </a:t>
            </a:r>
            <a:r>
              <a:rPr lang="de-DE" sz="1400" dirty="0" err="1"/>
              <a:t>sections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... [WWW </a:t>
            </a:r>
            <a:r>
              <a:rPr lang="de-DE" sz="1400" dirty="0" err="1"/>
              <a:t>Document</a:t>
            </a:r>
            <a:r>
              <a:rPr lang="de-DE" sz="1400" dirty="0"/>
              <a:t>], </a:t>
            </a:r>
            <a:r>
              <a:rPr lang="de-DE" sz="1400" dirty="0" err="1"/>
              <a:t>n.d</a:t>
            </a:r>
            <a:r>
              <a:rPr lang="de-DE" sz="1400" dirty="0"/>
              <a:t>. . </a:t>
            </a:r>
            <a:r>
              <a:rPr lang="de-DE" sz="1400" dirty="0" err="1"/>
              <a:t>ResearchGate</a:t>
            </a:r>
            <a:r>
              <a:rPr lang="de-DE" sz="1400" dirty="0"/>
              <a:t>. URL https://www.researchgate.net/figure/Photon-energy-dependent-cross-sections-Cross-sections-of-the-photoelectric-absorption_fig18_281185409 (</a:t>
            </a:r>
            <a:r>
              <a:rPr lang="de-DE" sz="1400" dirty="0" err="1"/>
              <a:t>accessed</a:t>
            </a:r>
            <a:r>
              <a:rPr lang="de-DE" sz="1400" dirty="0"/>
              <a:t> 11.24.21).</a:t>
            </a:r>
          </a:p>
          <a:p>
            <a:pPr marL="412750" indent="-412750">
              <a:buNone/>
            </a:pPr>
            <a:r>
              <a:rPr lang="de-DE" sz="1400" dirty="0"/>
              <a:t>[2] 	</a:t>
            </a:r>
            <a:r>
              <a:rPr lang="de-DE" sz="1400" dirty="0" err="1"/>
              <a:t>Akhavan</a:t>
            </a:r>
            <a:r>
              <a:rPr lang="de-DE" sz="1400" dirty="0"/>
              <a:t>, A., </a:t>
            </a:r>
            <a:r>
              <a:rPr lang="de-DE" sz="1400" dirty="0" err="1"/>
              <a:t>Vosoughi</a:t>
            </a:r>
            <a:r>
              <a:rPr lang="de-DE" sz="1400" dirty="0"/>
              <a:t>, N., 2015. </a:t>
            </a:r>
            <a:r>
              <a:rPr lang="de-DE" sz="1400" dirty="0" err="1"/>
              <a:t>Calculation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photon</a:t>
            </a:r>
            <a:r>
              <a:rPr lang="de-DE" sz="1400" dirty="0"/>
              <a:t> pulse </a:t>
            </a:r>
            <a:r>
              <a:rPr lang="de-DE" sz="1400" dirty="0" err="1"/>
              <a:t>height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deterministic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Monte Carlo </a:t>
            </a:r>
            <a:r>
              <a:rPr lang="de-DE" sz="1400" dirty="0" err="1"/>
              <a:t>methods</a:t>
            </a:r>
            <a:r>
              <a:rPr lang="de-DE" sz="1400" dirty="0"/>
              <a:t>. Radiation </a:t>
            </a:r>
            <a:r>
              <a:rPr lang="de-DE" sz="1400" dirty="0" err="1"/>
              <a:t>Physics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Chemistry 117, 160–166. https://doi.org/10.1016/j.radphyschem.2015.08.010</a:t>
            </a:r>
          </a:p>
          <a:p>
            <a:pPr marL="412750" indent="-412750">
              <a:buNone/>
            </a:pPr>
            <a:r>
              <a:rPr lang="de-DE" sz="1400" dirty="0"/>
              <a:t>[3]	 </a:t>
            </a:r>
            <a:r>
              <a:rPr lang="de-DE" sz="1400" dirty="0" err="1"/>
              <a:t>Mihailescu</a:t>
            </a:r>
            <a:r>
              <a:rPr lang="de-DE" sz="1400" dirty="0"/>
              <a:t>, D., </a:t>
            </a:r>
            <a:r>
              <a:rPr lang="de-DE" sz="1400" dirty="0" err="1"/>
              <a:t>Borcia</a:t>
            </a:r>
            <a:r>
              <a:rPr lang="de-DE" sz="1400" dirty="0"/>
              <a:t>, C., </a:t>
            </a:r>
            <a:r>
              <a:rPr lang="de-DE" sz="1400" dirty="0" err="1"/>
              <a:t>n.d</a:t>
            </a:r>
            <a:r>
              <a:rPr lang="de-DE" sz="1400" dirty="0"/>
              <a:t>. MONTE CARLO SIMULATION OF THE ELECTRON BEAMS PRODUCED BY A LINEAR ACCELERATOR FOR INTRA- OPERATIVE RADIATION THERAPY 14.</a:t>
            </a:r>
          </a:p>
          <a:p>
            <a:pPr marL="412750" indent="-412750">
              <a:buNone/>
            </a:pPr>
            <a:r>
              <a:rPr lang="de-DE" sz="1400" dirty="0"/>
              <a:t>[4]	</a:t>
            </a:r>
            <a:r>
              <a:rPr lang="de-DE" sz="1400" dirty="0" err="1"/>
              <a:t>Kawrakow</a:t>
            </a:r>
            <a:r>
              <a:rPr lang="de-DE" sz="1400" dirty="0"/>
              <a:t>, I., </a:t>
            </a:r>
            <a:r>
              <a:rPr lang="de-DE" sz="1400" dirty="0" err="1"/>
              <a:t>Mainegra</a:t>
            </a:r>
            <a:r>
              <a:rPr lang="de-DE" sz="1400" dirty="0"/>
              <a:t>-Hing, E., Rogers, D.W.O., </a:t>
            </a:r>
            <a:r>
              <a:rPr lang="de-DE" sz="1400" dirty="0" err="1"/>
              <a:t>Tessier</a:t>
            </a:r>
            <a:r>
              <a:rPr lang="de-DE" sz="1400" dirty="0"/>
              <a:t>, F., Walters, B.R.B., </a:t>
            </a:r>
            <a:r>
              <a:rPr lang="de-DE" sz="1400" dirty="0" err="1"/>
              <a:t>n.d</a:t>
            </a:r>
            <a:r>
              <a:rPr lang="de-DE" sz="1400" dirty="0"/>
              <a:t>. Monte Carlo Simulation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Electron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Photon Transport 323.</a:t>
            </a:r>
          </a:p>
          <a:p>
            <a:pPr marL="412750" indent="-412750">
              <a:buNone/>
            </a:pPr>
            <a:r>
              <a:rPr lang="de-DE" sz="1400" dirty="0"/>
              <a:t>[5]	</a:t>
            </a:r>
            <a:r>
              <a:rPr lang="de-DE" sz="1400" dirty="0" err="1"/>
              <a:t>Neishabouri</a:t>
            </a:r>
            <a:r>
              <a:rPr lang="de-DE" sz="1400" dirty="0"/>
              <a:t>, A., Wahl, N., </a:t>
            </a:r>
            <a:r>
              <a:rPr lang="de-DE" sz="1400" dirty="0" err="1"/>
              <a:t>Mairani</a:t>
            </a:r>
            <a:r>
              <a:rPr lang="de-DE" sz="1400" dirty="0"/>
              <a:t>, A., </a:t>
            </a:r>
            <a:r>
              <a:rPr lang="de-DE" sz="1400" dirty="0" err="1"/>
              <a:t>Köthe</a:t>
            </a:r>
            <a:r>
              <a:rPr lang="de-DE" sz="1400" dirty="0"/>
              <a:t>, U., Bangert, M., 2021. Long </a:t>
            </a:r>
            <a:r>
              <a:rPr lang="de-DE" sz="1400" dirty="0" err="1"/>
              <a:t>short‐term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r>
              <a:rPr lang="de-DE" sz="1400" dirty="0"/>
              <a:t> </a:t>
            </a:r>
            <a:r>
              <a:rPr lang="de-DE" sz="1400" dirty="0" err="1"/>
              <a:t>networks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proton</a:t>
            </a:r>
            <a:r>
              <a:rPr lang="de-DE" sz="1400" dirty="0"/>
              <a:t> dose </a:t>
            </a:r>
            <a:r>
              <a:rPr lang="de-DE" sz="1400" dirty="0" err="1"/>
              <a:t>calculation</a:t>
            </a:r>
            <a:r>
              <a:rPr lang="de-DE" sz="1400" dirty="0"/>
              <a:t> in </a:t>
            </a:r>
            <a:r>
              <a:rPr lang="de-DE" sz="1400" dirty="0" err="1"/>
              <a:t>highly</a:t>
            </a:r>
            <a:r>
              <a:rPr lang="de-DE" sz="1400" dirty="0"/>
              <a:t> </a:t>
            </a:r>
            <a:r>
              <a:rPr lang="de-DE" sz="1400" dirty="0" err="1"/>
              <a:t>heterogeneous</a:t>
            </a:r>
            <a:r>
              <a:rPr lang="de-DE" sz="1400" dirty="0"/>
              <a:t> </a:t>
            </a:r>
            <a:r>
              <a:rPr lang="de-DE" sz="1400" dirty="0" err="1"/>
              <a:t>tissues</a:t>
            </a:r>
            <a:r>
              <a:rPr lang="de-DE" sz="1400" dirty="0"/>
              <a:t>. Med. Phys. mp.14658. https://doi.org/10.1002/mp.14658</a:t>
            </a:r>
          </a:p>
          <a:p>
            <a:pPr marL="412750" indent="-412750">
              <a:buNone/>
            </a:pPr>
            <a:r>
              <a:rPr lang="de-DE" sz="1400" dirty="0"/>
              <a:t>[6[	</a:t>
            </a:r>
            <a:r>
              <a:rPr lang="de-DE" sz="1400" dirty="0" err="1"/>
              <a:t>Kontaxis</a:t>
            </a:r>
            <a:r>
              <a:rPr lang="de-DE" sz="1400" dirty="0"/>
              <a:t>, C., </a:t>
            </a:r>
            <a:r>
              <a:rPr lang="de-DE" sz="1400" dirty="0" err="1"/>
              <a:t>Bol</a:t>
            </a:r>
            <a:r>
              <a:rPr lang="de-DE" sz="1400" dirty="0"/>
              <a:t>, G.H., </a:t>
            </a:r>
            <a:r>
              <a:rPr lang="de-DE" sz="1400" dirty="0" err="1"/>
              <a:t>Lagendijk</a:t>
            </a:r>
            <a:r>
              <a:rPr lang="de-DE" sz="1400" dirty="0"/>
              <a:t>, J.J.W., </a:t>
            </a:r>
            <a:r>
              <a:rPr lang="de-DE" sz="1400" dirty="0" err="1"/>
              <a:t>Raaymakers</a:t>
            </a:r>
            <a:r>
              <a:rPr lang="de-DE" sz="1400" dirty="0"/>
              <a:t>, B.W., 2020. </a:t>
            </a:r>
            <a:r>
              <a:rPr lang="de-DE" sz="1400" dirty="0" err="1"/>
              <a:t>DeepDose</a:t>
            </a:r>
            <a:r>
              <a:rPr lang="de-DE" sz="1400" dirty="0"/>
              <a:t>: </a:t>
            </a:r>
            <a:r>
              <a:rPr lang="de-DE" sz="1400" dirty="0" err="1"/>
              <a:t>Towards</a:t>
            </a:r>
            <a:r>
              <a:rPr lang="de-DE" sz="1400" dirty="0"/>
              <a:t> a fast dose </a:t>
            </a:r>
            <a:r>
              <a:rPr lang="de-DE" sz="1400" dirty="0" err="1"/>
              <a:t>calculation</a:t>
            </a:r>
            <a:r>
              <a:rPr lang="de-DE" sz="1400" dirty="0"/>
              <a:t> </a:t>
            </a:r>
            <a:r>
              <a:rPr lang="de-DE" sz="1400" dirty="0" err="1"/>
              <a:t>engine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radiation</a:t>
            </a:r>
            <a:r>
              <a:rPr lang="de-DE" sz="1400" dirty="0"/>
              <a:t> </a:t>
            </a:r>
            <a:r>
              <a:rPr lang="de-DE" sz="1400" dirty="0" err="1"/>
              <a:t>therapy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deep</a:t>
            </a:r>
            <a:r>
              <a:rPr lang="de-DE" sz="1400" dirty="0"/>
              <a:t> </a:t>
            </a:r>
            <a:r>
              <a:rPr lang="de-DE" sz="1400" dirty="0" err="1"/>
              <a:t>learning</a:t>
            </a:r>
            <a:r>
              <a:rPr lang="de-DE" sz="1400" dirty="0"/>
              <a:t>. Phys. Med. </a:t>
            </a:r>
            <a:r>
              <a:rPr lang="de-DE" sz="1400" dirty="0" err="1"/>
              <a:t>Biol</a:t>
            </a:r>
            <a:r>
              <a:rPr lang="de-DE" sz="1400" dirty="0"/>
              <a:t>. 65, 075013. https://doi.org/10.1088/1361-6560/ab7630</a:t>
            </a:r>
          </a:p>
          <a:p>
            <a:pPr marL="412750" indent="-412750">
              <a:buNone/>
            </a:pPr>
            <a:r>
              <a:rPr lang="de-DE" sz="1400" dirty="0"/>
              <a:t>[7] 	Low, D.A., Harms, W.B., </a:t>
            </a:r>
            <a:r>
              <a:rPr lang="de-DE" sz="1400" dirty="0" err="1"/>
              <a:t>Mutic</a:t>
            </a:r>
            <a:r>
              <a:rPr lang="de-DE" sz="1400" dirty="0"/>
              <a:t>, S., </a:t>
            </a:r>
            <a:r>
              <a:rPr lang="de-DE" sz="1400" dirty="0" err="1"/>
              <a:t>Purdy</a:t>
            </a:r>
            <a:r>
              <a:rPr lang="de-DE" sz="1400" dirty="0"/>
              <a:t>, J.A., 1998. A </a:t>
            </a:r>
            <a:r>
              <a:rPr lang="de-DE" sz="1400" dirty="0" err="1"/>
              <a:t>technique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quantitative </a:t>
            </a:r>
            <a:r>
              <a:rPr lang="de-DE" sz="1400" dirty="0" err="1"/>
              <a:t>evaluation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dose </a:t>
            </a:r>
            <a:r>
              <a:rPr lang="de-DE" sz="1400" dirty="0" err="1"/>
              <a:t>distributions</a:t>
            </a:r>
            <a:r>
              <a:rPr lang="de-DE" sz="1400" dirty="0"/>
              <a:t>. Med. Phys. 25, 656–661. https://doi.org/10.1118/1.598248</a:t>
            </a:r>
          </a:p>
        </p:txBody>
      </p:sp>
    </p:spTree>
    <p:extLst>
      <p:ext uri="{BB962C8B-B14F-4D97-AF65-F5344CB8AC3E}">
        <p14:creationId xmlns:p14="http://schemas.microsoft.com/office/powerpoint/2010/main" val="324323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0248BF-2CF3-D040-BF8A-C9992DD8210D}"/>
              </a:ext>
            </a:extLst>
          </p:cNvPr>
          <p:cNvGrpSpPr/>
          <p:nvPr/>
        </p:nvGrpSpPr>
        <p:grpSpPr>
          <a:xfrm>
            <a:off x="2969662" y="-248144"/>
            <a:ext cx="9619967" cy="7354287"/>
            <a:chOff x="2833323" y="-249865"/>
            <a:chExt cx="9715973" cy="7354287"/>
          </a:xfrm>
        </p:grpSpPr>
        <p:pic>
          <p:nvPicPr>
            <p:cNvPr id="5" name="Grafik 4" descr="Ein Bild, das Porzellan enthält.&#10;&#10;Automatisch generierte Beschreibung">
              <a:extLst>
                <a:ext uri="{FF2B5EF4-FFF2-40B4-BE49-F238E27FC236}">
                  <a16:creationId xmlns:a16="http://schemas.microsoft.com/office/drawing/2014/main" id="{1D76EE7C-0F52-2A46-A00F-425BF42DD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t="13175" r="36450"/>
            <a:stretch/>
          </p:blipFill>
          <p:spPr>
            <a:xfrm>
              <a:off x="6451768" y="-249865"/>
              <a:ext cx="6005953" cy="7354287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32C5F0D-7819-EB40-87A2-A22154A61BC2}"/>
                </a:ext>
              </a:extLst>
            </p:cNvPr>
            <p:cNvSpPr/>
            <p:nvPr/>
          </p:nvSpPr>
          <p:spPr>
            <a:xfrm rot="16200000">
              <a:off x="4139098" y="-1430709"/>
              <a:ext cx="7104424" cy="9715973"/>
            </a:xfrm>
            <a:prstGeom prst="rect">
              <a:avLst/>
            </a:prstGeom>
            <a:gradFill>
              <a:gsLst>
                <a:gs pos="35000">
                  <a:srgbClr val="F9F6EE"/>
                </a:gs>
                <a:gs pos="100000">
                  <a:srgbClr val="F9F6EE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Titel 1">
            <a:extLst>
              <a:ext uri="{FF2B5EF4-FFF2-40B4-BE49-F238E27FC236}">
                <a16:creationId xmlns:a16="http://schemas.microsoft.com/office/drawing/2014/main" id="{F838BA2B-1FED-9A47-BFF0-A97C989B4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23214"/>
            <a:ext cx="9144000" cy="7104425"/>
          </a:xfrm>
        </p:spPr>
        <p:txBody>
          <a:bodyPr anchor="ctr">
            <a:normAutofit/>
          </a:bodyPr>
          <a:lstStyle/>
          <a:p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Thank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you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for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your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attention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and</a:t>
            </a:r>
            <a:r>
              <a:rPr lang="de-DE" b="1" dirty="0"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de-DE" b="1" dirty="0" err="1">
                <a:latin typeface="Bahnschrift" panose="020B0502040204020203" pitchFamily="34" charset="0"/>
                <a:cs typeface="Aharoni" panose="02010803020104030203" pitchFamily="2" charset="-79"/>
              </a:rPr>
              <a:t>interest</a:t>
            </a:r>
            <a:endParaRPr lang="de-DE" b="1" dirty="0">
              <a:latin typeface="Bahnschrif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682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3A3ABBC-9A3F-0F49-9325-8CD44E32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E9C0FBB-CF70-E344-B6A0-2C25E5899314}"/>
              </a:ext>
            </a:extLst>
          </p:cNvPr>
          <p:cNvGrpSpPr/>
          <p:nvPr/>
        </p:nvGrpSpPr>
        <p:grpSpPr>
          <a:xfrm>
            <a:off x="792718" y="1749426"/>
            <a:ext cx="10237232" cy="2286000"/>
            <a:chOff x="792718" y="1749426"/>
            <a:chExt cx="10237232" cy="2286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A5FB6F-A949-A84C-8566-E3CE2208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62050" y="1749426"/>
              <a:ext cx="9867900" cy="22860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8AC0105-EE95-1740-BEAA-E686D2D7515C}"/>
                </a:ext>
              </a:extLst>
            </p:cNvPr>
            <p:cNvSpPr txBox="1"/>
            <p:nvPr/>
          </p:nvSpPr>
          <p:spPr>
            <a:xfrm rot="16200000">
              <a:off x="378502" y="27077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Bahnschrift" panose="020B0502040204020203" pitchFamily="34" charset="0"/>
                </a:rPr>
                <a:t>segments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827F59-43A6-1040-955B-6FF1F2E43E97}"/>
              </a:ext>
            </a:extLst>
          </p:cNvPr>
          <p:cNvGrpSpPr/>
          <p:nvPr/>
        </p:nvGrpSpPr>
        <p:grpSpPr>
          <a:xfrm>
            <a:off x="792719" y="4307227"/>
            <a:ext cx="10237231" cy="2247900"/>
            <a:chOff x="792719" y="4307227"/>
            <a:chExt cx="10237231" cy="22479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BDB94B8-3F96-7046-809C-9A3F0F92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00150" y="4307227"/>
              <a:ext cx="9829800" cy="22479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F1E80A8-2781-404E-B1F9-7BE8FDA80FE9}"/>
                </a:ext>
              </a:extLst>
            </p:cNvPr>
            <p:cNvSpPr txBox="1"/>
            <p:nvPr/>
          </p:nvSpPr>
          <p:spPr>
            <a:xfrm rot="16200000">
              <a:off x="602923" y="5246511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Bahnschrift" panose="020B0502040204020203" pitchFamily="34" charset="0"/>
                </a:rPr>
                <a:t>plans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43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D2DD-1128-BD4E-8FB8-4BDFCAB7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3647D9-21FA-4F44-B604-7C16BFCAE4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5450" y="1745208"/>
            <a:ext cx="8801100" cy="47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1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671C9FD-60D6-3147-B985-7B2C2925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6054" y="568325"/>
            <a:ext cx="8419892" cy="5608638"/>
          </a:xfrm>
        </p:spPr>
      </p:pic>
    </p:spTree>
    <p:extLst>
      <p:ext uri="{BB962C8B-B14F-4D97-AF65-F5344CB8AC3E}">
        <p14:creationId xmlns:p14="http://schemas.microsoft.com/office/powerpoint/2010/main" val="17053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E1D194-E339-F14F-8BC3-53E2E08A4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0"/>
            <a:ext cx="10515600" cy="475390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b="1" dirty="0" err="1"/>
              <a:t>Radiotherapy</a:t>
            </a:r>
            <a:r>
              <a:rPr lang="de-DE" b="1" dirty="0"/>
              <a:t> Treatment </a:t>
            </a:r>
            <a:r>
              <a:rPr lang="de-DE" b="1" dirty="0" err="1"/>
              <a:t>Planning</a:t>
            </a:r>
            <a:endParaRPr lang="de-DE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 err="1"/>
              <a:t>individualized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patient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A99D1A4-8B4B-1C4C-9681-D3765DB72FE1}"/>
              </a:ext>
            </a:extLst>
          </p:cNvPr>
          <p:cNvGrpSpPr/>
          <p:nvPr/>
        </p:nvGrpSpPr>
        <p:grpSpPr>
          <a:xfrm>
            <a:off x="881903" y="2234041"/>
            <a:ext cx="9889737" cy="1741369"/>
            <a:chOff x="881903" y="1687631"/>
            <a:chExt cx="9889737" cy="1741369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DD43FD15-6CE6-4E40-BF9E-A05E406FCD13}"/>
                </a:ext>
              </a:extLst>
            </p:cNvPr>
            <p:cNvGrpSpPr/>
            <p:nvPr/>
          </p:nvGrpSpPr>
          <p:grpSpPr>
            <a:xfrm>
              <a:off x="881903" y="1687631"/>
              <a:ext cx="9889737" cy="1741369"/>
              <a:chOff x="1300747" y="4302956"/>
              <a:chExt cx="10052199" cy="1905640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0AD79A98-3676-0B4F-9A84-2FA54D5AEA26}"/>
                  </a:ext>
                </a:extLst>
              </p:cNvPr>
              <p:cNvGrpSpPr/>
              <p:nvPr/>
            </p:nvGrpSpPr>
            <p:grpSpPr>
              <a:xfrm>
                <a:off x="1373745" y="4321132"/>
                <a:ext cx="1744918" cy="1512094"/>
                <a:chOff x="658665" y="1650629"/>
                <a:chExt cx="1744918" cy="1512094"/>
              </a:xfrm>
            </p:grpSpPr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37A9A7DC-966F-4D40-9A57-A0CFE0BBDA13}"/>
                    </a:ext>
                  </a:extLst>
                </p:cNvPr>
                <p:cNvSpPr txBox="1"/>
                <p:nvPr/>
              </p:nvSpPr>
              <p:spPr>
                <a:xfrm>
                  <a:off x="661457" y="2842473"/>
                  <a:ext cx="1742126" cy="320250"/>
                </a:xfrm>
                <a:prstGeom prst="rect">
                  <a:avLst/>
                </a:prstGeom>
                <a:noFill/>
              </p:spPr>
              <p:txBody>
                <a:bodyPr wrap="square" lIns="0" tIns="0" r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de-DE" sz="1600" b="1" dirty="0"/>
                    <a:t>CT </a:t>
                  </a:r>
                  <a:r>
                    <a:rPr lang="de-DE" sz="1600" b="1" dirty="0" err="1"/>
                    <a:t>aquisition</a:t>
                  </a:r>
                  <a:endParaRPr lang="de-DE" sz="1600" b="1" dirty="0"/>
                </a:p>
              </p:txBody>
            </p:sp>
            <p:pic>
              <p:nvPicPr>
                <p:cNvPr id="29" name="Grafik 28">
                  <a:extLst>
                    <a:ext uri="{FF2B5EF4-FFF2-40B4-BE49-F238E27FC236}">
                      <a16:creationId xmlns:a16="http://schemas.microsoft.com/office/drawing/2014/main" id="{37915CAE-44BB-7E40-96EF-AADD01E12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03" t="17212" r="46702" b="29476"/>
                <a:stretch/>
              </p:blipFill>
              <p:spPr>
                <a:xfrm>
                  <a:off x="658665" y="1650629"/>
                  <a:ext cx="1744616" cy="1120432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DDFFAE95-8A5D-D547-84E3-6A0DC07BDB69}"/>
                  </a:ext>
                </a:extLst>
              </p:cNvPr>
              <p:cNvGrpSpPr/>
              <p:nvPr/>
            </p:nvGrpSpPr>
            <p:grpSpPr>
              <a:xfrm>
                <a:off x="3819988" y="4312843"/>
                <a:ext cx="1873894" cy="1478282"/>
                <a:chOff x="3144032" y="1816000"/>
                <a:chExt cx="1873894" cy="1478282"/>
              </a:xfrm>
            </p:grpSpPr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646F04E6-5AB0-3E4F-A4D1-0175C83F7667}"/>
                    </a:ext>
                  </a:extLst>
                </p:cNvPr>
                <p:cNvSpPr txBox="1"/>
                <p:nvPr/>
              </p:nvSpPr>
              <p:spPr>
                <a:xfrm>
                  <a:off x="3275800" y="3016133"/>
                  <a:ext cx="1742126" cy="278149"/>
                </a:xfrm>
                <a:prstGeom prst="rect">
                  <a:avLst/>
                </a:prstGeom>
                <a:noFill/>
              </p:spPr>
              <p:txBody>
                <a:bodyPr wrap="square" lIns="0" tIns="0" rIns="0" rtlCol="0">
                  <a:spAutoFit/>
                </a:bodyPr>
                <a:lstStyle/>
                <a:p>
                  <a:pPr algn="ctr">
                    <a:lnSpc>
                      <a:spcPts val="1600"/>
                    </a:lnSpc>
                  </a:pPr>
                  <a:r>
                    <a:rPr lang="de-DE" sz="1600" b="1" dirty="0" err="1"/>
                    <a:t>segmentation</a:t>
                  </a:r>
                  <a:endParaRPr lang="de-DE" sz="1600" b="1" dirty="0"/>
                </a:p>
              </p:txBody>
            </p:sp>
            <p:pic>
              <p:nvPicPr>
                <p:cNvPr id="26" name="Grafik 25">
                  <a:extLst>
                    <a:ext uri="{FF2B5EF4-FFF2-40B4-BE49-F238E27FC236}">
                      <a16:creationId xmlns:a16="http://schemas.microsoft.com/office/drawing/2014/main" id="{4C7A5097-9D3F-6F47-A7A2-3A0D23656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616" b="616"/>
                <a:stretch/>
              </p:blipFill>
              <p:spPr>
                <a:xfrm>
                  <a:off x="3144032" y="1816000"/>
                  <a:ext cx="1742126" cy="1133393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5A82DF70-2C71-B840-A1E3-523F6B07B4AB}"/>
                  </a:ext>
                </a:extLst>
              </p:cNvPr>
              <p:cNvGrpSpPr/>
              <p:nvPr/>
            </p:nvGrpSpPr>
            <p:grpSpPr>
              <a:xfrm>
                <a:off x="6090125" y="4312544"/>
                <a:ext cx="2398721" cy="1478581"/>
                <a:chOff x="5663232" y="1806266"/>
                <a:chExt cx="2398721" cy="1478581"/>
              </a:xfrm>
            </p:grpSpPr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C853C63B-EE98-8346-B5C6-819A0635266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05" t="2248" r="14345" b="2248"/>
                <a:stretch/>
              </p:blipFill>
              <p:spPr>
                <a:xfrm>
                  <a:off x="5872969" y="1806266"/>
                  <a:ext cx="1807379" cy="1132677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FEB5720-535E-0646-80C7-E0E4C752C605}"/>
                    </a:ext>
                  </a:extLst>
                </p:cNvPr>
                <p:cNvSpPr txBox="1"/>
                <p:nvPr/>
              </p:nvSpPr>
              <p:spPr>
                <a:xfrm>
                  <a:off x="5663232" y="3006698"/>
                  <a:ext cx="2398721" cy="278149"/>
                </a:xfrm>
                <a:prstGeom prst="rect">
                  <a:avLst/>
                </a:prstGeom>
                <a:noFill/>
              </p:spPr>
              <p:txBody>
                <a:bodyPr wrap="square" lIns="0" tIns="0" rIns="0" rtlCol="0">
                  <a:spAutoFit/>
                </a:bodyPr>
                <a:lstStyle/>
                <a:p>
                  <a:pPr algn="ctr">
                    <a:lnSpc>
                      <a:spcPts val="1600"/>
                    </a:lnSpc>
                  </a:pPr>
                  <a:r>
                    <a:rPr lang="de-DE" sz="1600" b="1" dirty="0" err="1"/>
                    <a:t>planning</a:t>
                  </a:r>
                  <a:r>
                    <a:rPr lang="de-DE" sz="1600" b="1" dirty="0"/>
                    <a:t>, dose </a:t>
                  </a:r>
                  <a:r>
                    <a:rPr lang="de-DE" sz="1600" b="1" dirty="0" err="1"/>
                    <a:t>calculation</a:t>
                  </a:r>
                  <a:endParaRPr lang="de-DE" sz="1600" b="1" dirty="0"/>
                </a:p>
              </p:txBody>
            </p:sp>
          </p:grp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CE36C5B6-E818-1343-851A-BBCF8885DE61}"/>
                  </a:ext>
                </a:extLst>
              </p:cNvPr>
              <p:cNvGrpSpPr/>
              <p:nvPr/>
            </p:nvGrpSpPr>
            <p:grpSpPr>
              <a:xfrm>
                <a:off x="8892244" y="4302956"/>
                <a:ext cx="2460702" cy="1654484"/>
                <a:chOff x="9087952" y="1773045"/>
                <a:chExt cx="2460702" cy="1654484"/>
              </a:xfrm>
            </p:grpSpPr>
            <p:pic>
              <p:nvPicPr>
                <p:cNvPr id="17" name="Inhaltsplatzhalter 3">
                  <a:extLst>
                    <a:ext uri="{FF2B5EF4-FFF2-40B4-BE49-F238E27FC236}">
                      <a16:creationId xmlns:a16="http://schemas.microsoft.com/office/drawing/2014/main" id="{9A79CA8E-2D2E-7843-95F5-1302D1E2E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087952" y="1773045"/>
                  <a:ext cx="1748763" cy="1156207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" name="Grafik 18">
                  <a:extLst>
                    <a:ext uri="{FF2B5EF4-FFF2-40B4-BE49-F238E27FC236}">
                      <a16:creationId xmlns:a16="http://schemas.microsoft.com/office/drawing/2014/main" id="{DE6E554E-B827-6844-8E57-C7155F8B9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134964" y="2538598"/>
                  <a:ext cx="1413690" cy="8889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sp>
            <p:nvSpPr>
              <p:cNvPr id="10" name="Eingekerbter Richtungspfeil 21">
                <a:extLst>
                  <a:ext uri="{FF2B5EF4-FFF2-40B4-BE49-F238E27FC236}">
                    <a16:creationId xmlns:a16="http://schemas.microsoft.com/office/drawing/2014/main" id="{C3F84BC6-3E25-3346-8E41-E76FBF88FA17}"/>
                  </a:ext>
                </a:extLst>
              </p:cNvPr>
              <p:cNvSpPr/>
              <p:nvPr/>
            </p:nvSpPr>
            <p:spPr>
              <a:xfrm>
                <a:off x="3142804" y="4345115"/>
                <a:ext cx="607510" cy="1129020"/>
              </a:xfrm>
              <a:prstGeom prst="chevron">
                <a:avLst/>
              </a:prstGeom>
              <a:solidFill>
                <a:srgbClr val="993E17"/>
              </a:solidFill>
              <a:ln>
                <a:solidFill>
                  <a:srgbClr val="993E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ingekerbter Richtungspfeil 21">
                <a:extLst>
                  <a:ext uri="{FF2B5EF4-FFF2-40B4-BE49-F238E27FC236}">
                    <a16:creationId xmlns:a16="http://schemas.microsoft.com/office/drawing/2014/main" id="{90B89EEC-20F0-0F4E-B1DE-22FDE4E421EB}"/>
                  </a:ext>
                </a:extLst>
              </p:cNvPr>
              <p:cNvSpPr/>
              <p:nvPr/>
            </p:nvSpPr>
            <p:spPr>
              <a:xfrm>
                <a:off x="5629370" y="4312544"/>
                <a:ext cx="607510" cy="1129020"/>
              </a:xfrm>
              <a:prstGeom prst="chevron">
                <a:avLst/>
              </a:prstGeom>
              <a:solidFill>
                <a:srgbClr val="993E17"/>
              </a:solidFill>
              <a:ln>
                <a:solidFill>
                  <a:srgbClr val="993E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ingekerbter Richtungspfeil 21">
                <a:extLst>
                  <a:ext uri="{FF2B5EF4-FFF2-40B4-BE49-F238E27FC236}">
                    <a16:creationId xmlns:a16="http://schemas.microsoft.com/office/drawing/2014/main" id="{B0A49BCF-E246-EA4E-8A71-55A74DBF4A65}"/>
                  </a:ext>
                </a:extLst>
              </p:cNvPr>
              <p:cNvSpPr/>
              <p:nvPr/>
            </p:nvSpPr>
            <p:spPr>
              <a:xfrm>
                <a:off x="8159454" y="4318473"/>
                <a:ext cx="607510" cy="1129020"/>
              </a:xfrm>
              <a:prstGeom prst="chevron">
                <a:avLst/>
              </a:prstGeom>
              <a:solidFill>
                <a:srgbClr val="993E17"/>
              </a:solidFill>
              <a:ln>
                <a:solidFill>
                  <a:srgbClr val="993E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ingekerbter Richtungspfeil 62">
                <a:extLst>
                  <a:ext uri="{FF2B5EF4-FFF2-40B4-BE49-F238E27FC236}">
                    <a16:creationId xmlns:a16="http://schemas.microsoft.com/office/drawing/2014/main" id="{AD99DB1A-2FF1-1446-8063-DAE31D3D92EF}"/>
                  </a:ext>
                </a:extLst>
              </p:cNvPr>
              <p:cNvSpPr/>
              <p:nvPr/>
            </p:nvSpPr>
            <p:spPr>
              <a:xfrm>
                <a:off x="1300747" y="5848073"/>
                <a:ext cx="7466218" cy="360523"/>
              </a:xfrm>
              <a:prstGeom prst="chevron">
                <a:avLst/>
              </a:prstGeom>
              <a:solidFill>
                <a:srgbClr val="993E17"/>
              </a:solidFill>
              <a:ln>
                <a:solidFill>
                  <a:srgbClr val="993E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approx</a:t>
                </a:r>
                <a:r>
                  <a:rPr lang="de-DE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. 1 </a:t>
                </a:r>
                <a:r>
                  <a:rPr lang="de-DE" dirty="0" err="1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week</a:t>
                </a:r>
                <a:endParaRPr lang="de-DE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6C87801-969C-9A46-BD1E-53D7513759E8}"/>
                </a:ext>
              </a:extLst>
            </p:cNvPr>
            <p:cNvSpPr txBox="1"/>
            <p:nvPr/>
          </p:nvSpPr>
          <p:spPr>
            <a:xfrm>
              <a:off x="7990471" y="2793344"/>
              <a:ext cx="1713970" cy="254172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de-DE" sz="1600" b="1" dirty="0" err="1"/>
                <a:t>treatment</a:t>
              </a:r>
              <a:endParaRPr lang="de-DE" sz="1600" b="1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4ED55D-7FAD-A643-883E-71D235DC91CB}"/>
              </a:ext>
            </a:extLst>
          </p:cNvPr>
          <p:cNvGrpSpPr/>
          <p:nvPr/>
        </p:nvGrpSpPr>
        <p:grpSpPr>
          <a:xfrm>
            <a:off x="953721" y="4089927"/>
            <a:ext cx="10100015" cy="2546744"/>
            <a:chOff x="953721" y="4089927"/>
            <a:chExt cx="10100015" cy="2546744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E1E219C-2BD2-A64B-8E01-4FDF31C98E72}"/>
                </a:ext>
              </a:extLst>
            </p:cNvPr>
            <p:cNvSpPr txBox="1"/>
            <p:nvPr/>
          </p:nvSpPr>
          <p:spPr>
            <a:xfrm>
              <a:off x="1033527" y="5682564"/>
              <a:ext cx="93169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Bahnschrift" panose="020B0502040204020203" pitchFamily="34" charset="0"/>
                </a:rPr>
                <a:t>Composed</a:t>
              </a:r>
              <a:r>
                <a:rPr lang="de-DE" sz="2800" dirty="0">
                  <a:latin typeface="Bahnschrift" panose="020B0502040204020203" pitchFamily="34" charset="0"/>
                </a:rPr>
                <a:t> </a:t>
              </a:r>
              <a:r>
                <a:rPr lang="de-DE" sz="2800" dirty="0" err="1">
                  <a:latin typeface="Bahnschrift" panose="020B0502040204020203" pitchFamily="34" charset="0"/>
                </a:rPr>
                <a:t>of</a:t>
              </a:r>
              <a:r>
                <a:rPr lang="de-DE" sz="2800" dirty="0">
                  <a:latin typeface="Bahnschrift" panose="020B0502040204020203" pitchFamily="34" charset="0"/>
                </a:rPr>
                <a:t>: </a:t>
              </a:r>
              <a:r>
                <a:rPr lang="de-DE" sz="2800" dirty="0" err="1">
                  <a:latin typeface="Bahnschrift" panose="020B0502040204020203" pitchFamily="34" charset="0"/>
                </a:rPr>
                <a:t>field</a:t>
              </a:r>
              <a:r>
                <a:rPr lang="de-DE" sz="2800" dirty="0">
                  <a:latin typeface="Bahnschrift" panose="020B0502040204020203" pitchFamily="34" charset="0"/>
                </a:rPr>
                <a:t> </a:t>
              </a:r>
              <a:r>
                <a:rPr lang="de-DE" sz="2800" dirty="0" err="1">
                  <a:latin typeface="Bahnschrift" panose="020B0502040204020203" pitchFamily="34" charset="0"/>
                </a:rPr>
                <a:t>shape</a:t>
              </a:r>
              <a:r>
                <a:rPr lang="de-DE" sz="2800" dirty="0">
                  <a:latin typeface="Bahnschrift" panose="020B0502040204020203" pitchFamily="34" charset="0"/>
                </a:rPr>
                <a:t>, </a:t>
              </a:r>
              <a:r>
                <a:rPr lang="de-DE" sz="2800" dirty="0" err="1">
                  <a:latin typeface="Bahnschrift" panose="020B0502040204020203" pitchFamily="34" charset="0"/>
                </a:rPr>
                <a:t>radiation</a:t>
              </a:r>
              <a:r>
                <a:rPr lang="de-DE" sz="2800" dirty="0">
                  <a:latin typeface="Bahnschrift" panose="020B0502040204020203" pitchFamily="34" charset="0"/>
                </a:rPr>
                <a:t> angle </a:t>
              </a:r>
              <a:r>
                <a:rPr lang="de-DE" sz="2800" dirty="0" err="1">
                  <a:latin typeface="Bahnschrift" panose="020B0502040204020203" pitchFamily="34" charset="0"/>
                </a:rPr>
                <a:t>and</a:t>
              </a:r>
              <a:r>
                <a:rPr lang="de-DE" sz="2800" dirty="0">
                  <a:latin typeface="Bahnschrift" panose="020B0502040204020203" pitchFamily="34" charset="0"/>
                </a:rPr>
                <a:t> </a:t>
              </a:r>
              <a:r>
                <a:rPr lang="de-DE" sz="2800" dirty="0" err="1">
                  <a:latin typeface="Bahnschrift" panose="020B0502040204020203" pitchFamily="34" charset="0"/>
                </a:rPr>
                <a:t>count</a:t>
              </a:r>
              <a:r>
                <a:rPr lang="de-DE" sz="2800" dirty="0">
                  <a:latin typeface="Bahnschrift" panose="020B0502040204020203" pitchFamily="34" charset="0"/>
                </a:rPr>
                <a:t> (MU)</a:t>
              </a:r>
            </a:p>
            <a:p>
              <a:endParaRPr lang="de-DE" sz="2800" dirty="0">
                <a:latin typeface="Bahnschrift" panose="020B0502040204020203" pitchFamily="34" charset="0"/>
              </a:endParaRPr>
            </a:p>
          </p:txBody>
        </p: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21BC5685-61BE-E94B-B721-97DE435179EC}"/>
                </a:ext>
              </a:extLst>
            </p:cNvPr>
            <p:cNvGrpSpPr/>
            <p:nvPr/>
          </p:nvGrpSpPr>
          <p:grpSpPr>
            <a:xfrm>
              <a:off x="953721" y="4089927"/>
              <a:ext cx="10100015" cy="1513732"/>
              <a:chOff x="953721" y="4010904"/>
              <a:chExt cx="10100015" cy="1513732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8481850C-702E-2640-88B7-A78B0E4EFF42}"/>
                  </a:ext>
                </a:extLst>
              </p:cNvPr>
              <p:cNvGrpSpPr/>
              <p:nvPr/>
            </p:nvGrpSpPr>
            <p:grpSpPr>
              <a:xfrm>
                <a:off x="2616571" y="4212675"/>
                <a:ext cx="5833891" cy="1110192"/>
                <a:chOff x="148444" y="2337871"/>
                <a:chExt cx="7566982" cy="1440000"/>
              </a:xfrm>
            </p:grpSpPr>
            <p:pic>
              <p:nvPicPr>
                <p:cNvPr id="36" name="Inhaltsplatzhalter 4">
                  <a:extLst>
                    <a:ext uri="{FF2B5EF4-FFF2-40B4-BE49-F238E27FC236}">
                      <a16:creationId xmlns:a16="http://schemas.microsoft.com/office/drawing/2014/main" id="{A8F83CAC-AFDE-A744-8048-BC90B2C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444" y="2337871"/>
                  <a:ext cx="1920000" cy="1440000"/>
                </a:xfrm>
                <a:prstGeom prst="rect">
                  <a:avLst/>
                </a:prstGeom>
              </p:spPr>
            </p:pic>
            <p:pic>
              <p:nvPicPr>
                <p:cNvPr id="39" name="Grafik 38">
                  <a:extLst>
                    <a:ext uri="{FF2B5EF4-FFF2-40B4-BE49-F238E27FC236}">
                      <a16:creationId xmlns:a16="http://schemas.microsoft.com/office/drawing/2014/main" id="{BA3F200C-3AF6-A84A-B1B8-5838FF984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5583" y="2337871"/>
                  <a:ext cx="1920000" cy="1440000"/>
                </a:xfrm>
                <a:prstGeom prst="rect">
                  <a:avLst/>
                </a:prstGeom>
              </p:spPr>
            </p:pic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52A5F03C-9C8F-4C4D-BC87-B0B000A57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25" y="2337871"/>
                  <a:ext cx="1920000" cy="1440000"/>
                </a:xfrm>
                <a:prstGeom prst="rect">
                  <a:avLst/>
                </a:prstGeom>
              </p:spPr>
            </p:pic>
            <p:pic>
              <p:nvPicPr>
                <p:cNvPr id="41" name="Grafik 40">
                  <a:extLst>
                    <a:ext uri="{FF2B5EF4-FFF2-40B4-BE49-F238E27FC236}">
                      <a16:creationId xmlns:a16="http://schemas.microsoft.com/office/drawing/2014/main" id="{5155D44A-115D-8749-88DF-C6BF87576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6704" y="2337871"/>
                  <a:ext cx="1920000" cy="1440000"/>
                </a:xfrm>
                <a:prstGeom prst="rect">
                  <a:avLst/>
                </a:prstGeom>
              </p:spPr>
            </p:pic>
            <p:pic>
              <p:nvPicPr>
                <p:cNvPr id="42" name="Grafik 41" descr="Ein Bild, das Pfeil enthält.&#10;&#10;Automatisch generierte Beschreibung">
                  <a:extLst>
                    <a:ext uri="{FF2B5EF4-FFF2-40B4-BE49-F238E27FC236}">
                      <a16:creationId xmlns:a16="http://schemas.microsoft.com/office/drawing/2014/main" id="{ECB6B642-87BC-444E-9579-AF5736DAE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547" y="2337871"/>
                  <a:ext cx="1920000" cy="1440000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8057019C-CCD9-3744-BF3A-BEFC0DE10B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5426" y="2337871"/>
                  <a:ext cx="192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8EEF4F27-1D43-6340-9CF5-3BDCAE885B96}"/>
                  </a:ext>
                </a:extLst>
              </p:cNvPr>
              <p:cNvGrpSpPr/>
              <p:nvPr/>
            </p:nvGrpSpPr>
            <p:grpSpPr>
              <a:xfrm>
                <a:off x="953721" y="4317113"/>
                <a:ext cx="492761" cy="611777"/>
                <a:chOff x="2570478" y="5595204"/>
                <a:chExt cx="492761" cy="611777"/>
              </a:xfrm>
            </p:grpSpPr>
            <p:sp>
              <p:nvSpPr>
                <p:cNvPr id="47" name="Pfeil nach links 46">
                  <a:extLst>
                    <a:ext uri="{FF2B5EF4-FFF2-40B4-BE49-F238E27FC236}">
                      <a16:creationId xmlns:a16="http://schemas.microsoft.com/office/drawing/2014/main" id="{41456A08-355F-234A-8EE7-7DEE5105318B}"/>
                    </a:ext>
                  </a:extLst>
                </p:cNvPr>
                <p:cNvSpPr/>
                <p:nvPr/>
              </p:nvSpPr>
              <p:spPr>
                <a:xfrm flipH="1">
                  <a:off x="2570479" y="5826322"/>
                  <a:ext cx="492760" cy="380659"/>
                </a:xfrm>
                <a:prstGeom prst="leftArrow">
                  <a:avLst/>
                </a:prstGeom>
                <a:solidFill>
                  <a:srgbClr val="993E17"/>
                </a:solidFill>
                <a:ln>
                  <a:solidFill>
                    <a:srgbClr val="993E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64ECA20E-A580-E345-B719-332125B946E4}"/>
                    </a:ext>
                  </a:extLst>
                </p:cNvPr>
                <p:cNvSpPr/>
                <p:nvPr/>
              </p:nvSpPr>
              <p:spPr>
                <a:xfrm flipH="1">
                  <a:off x="2570478" y="5595204"/>
                  <a:ext cx="159613" cy="506413"/>
                </a:xfrm>
                <a:prstGeom prst="rect">
                  <a:avLst/>
                </a:prstGeom>
                <a:solidFill>
                  <a:srgbClr val="993E17"/>
                </a:solidFill>
                <a:ln>
                  <a:solidFill>
                    <a:srgbClr val="993E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D3D64D3-D9FA-9A4F-9F22-F866695F3938}"/>
                  </a:ext>
                </a:extLst>
              </p:cNvPr>
              <p:cNvSpPr txBox="1"/>
              <p:nvPr/>
            </p:nvSpPr>
            <p:spPr>
              <a:xfrm>
                <a:off x="1482721" y="4528780"/>
                <a:ext cx="154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Bahnschrift" panose="020B0502040204020203" pitchFamily="34" charset="0"/>
                  </a:rPr>
                  <a:t>Segments</a:t>
                </a:r>
              </a:p>
            </p:txBody>
          </p:sp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6B6460FF-4B45-F041-970D-888369747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  <a14:imgEffect>
                          <a14:sharpenSoften amount="-50000"/>
                        </a14:imgEffect>
                        <a14:imgEffect>
                          <a14:colorTemperature colorTemp="6130"/>
                        </a14:imgEffect>
                        <a14:imgEffect>
                          <a14:saturation sat="87000"/>
                        </a14:imgEffect>
                        <a14:imgEffect>
                          <a14:brightnessContrast bright="66000" contrast="-3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35428" y="4010904"/>
                <a:ext cx="2018308" cy="1513732"/>
              </a:xfrm>
              <a:prstGeom prst="rect">
                <a:avLst/>
              </a:prstGeom>
            </p:spPr>
          </p:pic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99ABE79-385B-1C41-8211-B06C14A3C0CF}"/>
                  </a:ext>
                </a:extLst>
              </p:cNvPr>
              <p:cNvSpPr txBox="1"/>
              <p:nvPr/>
            </p:nvSpPr>
            <p:spPr>
              <a:xfrm>
                <a:off x="8227453" y="4538505"/>
                <a:ext cx="154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>
                    <a:latin typeface="Bahnschrift" panose="020B0502040204020203" pitchFamily="34" charset="0"/>
                  </a:rPr>
                  <a:t>add</a:t>
                </a:r>
                <a:r>
                  <a:rPr lang="de-DE" sz="2000" dirty="0">
                    <a:latin typeface="Bahnschrift" panose="020B0502040204020203" pitchFamily="34" charset="0"/>
                  </a:rPr>
                  <a:t> </a:t>
                </a:r>
                <a:r>
                  <a:rPr lang="de-DE" sz="2000" dirty="0" err="1">
                    <a:latin typeface="Bahnschrift" panose="020B0502040204020203" pitchFamily="34" charset="0"/>
                  </a:rPr>
                  <a:t>up</a:t>
                </a:r>
                <a:r>
                  <a:rPr lang="de-DE" sz="2000" dirty="0">
                    <a:latin typeface="Bahnschrift" panose="020B0502040204020203" pitchFamily="34" charset="0"/>
                  </a:rPr>
                  <a:t> </a:t>
                </a:r>
                <a:r>
                  <a:rPr lang="de-DE" sz="2000" dirty="0" err="1">
                    <a:latin typeface="Bahnschrift" panose="020B0502040204020203" pitchFamily="34" charset="0"/>
                  </a:rPr>
                  <a:t>to</a:t>
                </a:r>
                <a:endParaRPr lang="de-DE" sz="2000" dirty="0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50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A05498-B632-254B-A822-22B82E83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1"/>
            <a:ext cx="10515600" cy="17288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b="1" dirty="0"/>
              <a:t>Dose </a:t>
            </a:r>
            <a:r>
              <a:rPr lang="de-DE" b="1" dirty="0" err="1"/>
              <a:t>Calculation</a:t>
            </a:r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stochastic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CF0BF1E-530A-A84C-BA41-9E1DE7468D9F}"/>
              </a:ext>
            </a:extLst>
          </p:cNvPr>
          <p:cNvSpPr/>
          <p:nvPr/>
        </p:nvSpPr>
        <p:spPr>
          <a:xfrm>
            <a:off x="7091516" y="1214284"/>
            <a:ext cx="1091381" cy="184355"/>
          </a:xfrm>
          <a:prstGeom prst="rect">
            <a:avLst/>
          </a:prstGeom>
          <a:solidFill>
            <a:srgbClr val="F9F6EE"/>
          </a:solidFill>
          <a:ln>
            <a:solidFill>
              <a:srgbClr val="F9F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FD46A11-4164-E449-A3D1-F67324A154BC}"/>
              </a:ext>
            </a:extLst>
          </p:cNvPr>
          <p:cNvGrpSpPr/>
          <p:nvPr/>
        </p:nvGrpSpPr>
        <p:grpSpPr>
          <a:xfrm>
            <a:off x="7096332" y="425179"/>
            <a:ext cx="4212797" cy="5895564"/>
            <a:chOff x="8094814" y="425179"/>
            <a:chExt cx="4212797" cy="589556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055C66D0-3507-0342-B578-174E1B7CC842}"/>
                </a:ext>
              </a:extLst>
            </p:cNvPr>
            <p:cNvGrpSpPr/>
            <p:nvPr/>
          </p:nvGrpSpPr>
          <p:grpSpPr>
            <a:xfrm>
              <a:off x="8094814" y="425179"/>
              <a:ext cx="4212797" cy="5895564"/>
              <a:chOff x="8094814" y="425179"/>
              <a:chExt cx="4212797" cy="589556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40935FA6-A89D-E141-9FF6-4A0813374A51}"/>
                  </a:ext>
                </a:extLst>
              </p:cNvPr>
              <p:cNvGrpSpPr/>
              <p:nvPr/>
            </p:nvGrpSpPr>
            <p:grpSpPr>
              <a:xfrm>
                <a:off x="9513004" y="425179"/>
                <a:ext cx="2794607" cy="5895564"/>
                <a:chOff x="6603205" y="1012677"/>
                <a:chExt cx="2107013" cy="4445000"/>
              </a:xfrm>
            </p:grpSpPr>
            <p:grpSp>
              <p:nvGrpSpPr>
                <p:cNvPr id="8" name="Gruppieren 7">
                  <a:extLst>
                    <a:ext uri="{FF2B5EF4-FFF2-40B4-BE49-F238E27FC236}">
                      <a16:creationId xmlns:a16="http://schemas.microsoft.com/office/drawing/2014/main" id="{2CB63BB2-92B1-5E49-80E8-41183202B88A}"/>
                    </a:ext>
                  </a:extLst>
                </p:cNvPr>
                <p:cNvGrpSpPr/>
                <p:nvPr/>
              </p:nvGrpSpPr>
              <p:grpSpPr>
                <a:xfrm>
                  <a:off x="6603205" y="1012677"/>
                  <a:ext cx="1892300" cy="4445000"/>
                  <a:chOff x="6603205" y="1012677"/>
                  <a:chExt cx="1892300" cy="4445000"/>
                </a:xfrm>
              </p:grpSpPr>
              <p:pic>
                <p:nvPicPr>
                  <p:cNvPr id="6" name="Grafik 5">
                    <a:extLst>
                      <a:ext uri="{FF2B5EF4-FFF2-40B4-BE49-F238E27FC236}">
                        <a16:creationId xmlns:a16="http://schemas.microsoft.com/office/drawing/2014/main" id="{FE4D4834-9705-6042-BF81-A53A9D3DFC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6603205" y="1012677"/>
                    <a:ext cx="1892300" cy="4445000"/>
                  </a:xfrm>
                  <a:prstGeom prst="rect">
                    <a:avLst/>
                  </a:prstGeom>
                </p:spPr>
              </p:pic>
              <p:sp>
                <p:nvSpPr>
                  <p:cNvPr id="7" name="Rechteck 6">
                    <a:extLst>
                      <a:ext uri="{FF2B5EF4-FFF2-40B4-BE49-F238E27FC236}">
                        <a16:creationId xmlns:a16="http://schemas.microsoft.com/office/drawing/2014/main" id="{12CA3110-4D33-AB48-93D0-E60292CD64ED}"/>
                      </a:ext>
                    </a:extLst>
                  </p:cNvPr>
                  <p:cNvSpPr/>
                  <p:nvPr/>
                </p:nvSpPr>
                <p:spPr>
                  <a:xfrm>
                    <a:off x="6939116" y="1061884"/>
                    <a:ext cx="1091381" cy="184355"/>
                  </a:xfrm>
                  <a:prstGeom prst="rect">
                    <a:avLst/>
                  </a:prstGeom>
                  <a:solidFill>
                    <a:srgbClr val="F9F6EE"/>
                  </a:solidFill>
                  <a:ln>
                    <a:solidFill>
                      <a:srgbClr val="F9F6E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14BEF939-97E1-9848-960B-0ABBE1A75F44}"/>
                    </a:ext>
                  </a:extLst>
                </p:cNvPr>
                <p:cNvSpPr/>
                <p:nvPr/>
              </p:nvSpPr>
              <p:spPr>
                <a:xfrm>
                  <a:off x="8030497" y="1176685"/>
                  <a:ext cx="679721" cy="33502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B637F461-D2DE-104D-9313-7F31F6AE0972}"/>
                    </a:ext>
                  </a:extLst>
                </p:cNvPr>
                <p:cNvSpPr/>
                <p:nvPr/>
              </p:nvSpPr>
              <p:spPr>
                <a:xfrm>
                  <a:off x="8131278" y="1863249"/>
                  <a:ext cx="578940" cy="22459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0CD22D76-0CDB-A845-9D84-65648A137721}"/>
                    </a:ext>
                  </a:extLst>
                </p:cNvPr>
                <p:cNvSpPr/>
                <p:nvPr/>
              </p:nvSpPr>
              <p:spPr>
                <a:xfrm>
                  <a:off x="8287581" y="2713821"/>
                  <a:ext cx="422637" cy="22459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6AAF483E-3B21-1141-9FC9-410464D84D6C}"/>
                    </a:ext>
                  </a:extLst>
                </p:cNvPr>
                <p:cNvSpPr/>
                <p:nvPr/>
              </p:nvSpPr>
              <p:spPr>
                <a:xfrm>
                  <a:off x="8205019" y="3867647"/>
                  <a:ext cx="505198" cy="22459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92883AEB-3729-7741-BB75-34083C53892A}"/>
                    </a:ext>
                  </a:extLst>
                </p:cNvPr>
                <p:cNvSpPr/>
                <p:nvPr/>
              </p:nvSpPr>
              <p:spPr>
                <a:xfrm>
                  <a:off x="7804571" y="3474310"/>
                  <a:ext cx="905647" cy="22459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353D86F7-7FED-AE44-AD4A-FE054816B2E2}"/>
                    </a:ext>
                  </a:extLst>
                </p:cNvPr>
                <p:cNvSpPr/>
                <p:nvPr/>
              </p:nvSpPr>
              <p:spPr>
                <a:xfrm>
                  <a:off x="8067368" y="4403541"/>
                  <a:ext cx="642849" cy="22459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0016B685-2B4A-1849-AE65-1083A498D79E}"/>
                    </a:ext>
                  </a:extLst>
                </p:cNvPr>
                <p:cNvSpPr/>
                <p:nvPr/>
              </p:nvSpPr>
              <p:spPr>
                <a:xfrm>
                  <a:off x="6900907" y="5251747"/>
                  <a:ext cx="1091381" cy="184355"/>
                </a:xfrm>
                <a:prstGeom prst="rect">
                  <a:avLst/>
                </a:prstGeom>
                <a:solidFill>
                  <a:srgbClr val="F9F6EE"/>
                </a:solidFill>
                <a:ln>
                  <a:solidFill>
                    <a:srgbClr val="F9F6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8" name="Geschweifte Klammer links 17">
                <a:extLst>
                  <a:ext uri="{FF2B5EF4-FFF2-40B4-BE49-F238E27FC236}">
                    <a16:creationId xmlns:a16="http://schemas.microsoft.com/office/drawing/2014/main" id="{193D3B2A-B94B-E248-8B51-AAB63F3017AF}"/>
                  </a:ext>
                </a:extLst>
              </p:cNvPr>
              <p:cNvSpPr/>
              <p:nvPr/>
            </p:nvSpPr>
            <p:spPr>
              <a:xfrm>
                <a:off x="9597819" y="2175641"/>
                <a:ext cx="310038" cy="1253359"/>
              </a:xfrm>
              <a:prstGeom prst="leftBrac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A032DABF-2C33-AF4D-9D38-51F6A20AF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222" y="3839078"/>
                <a:ext cx="1500817" cy="2290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102D4F80-4B3F-024C-BDB5-76B341C35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7857" y="925362"/>
                <a:ext cx="1009318" cy="2573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39AF64FF-6BAF-9342-82C0-34498E65E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6745" y="5580994"/>
                <a:ext cx="482148" cy="3560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6BC38E9-0738-FA47-B090-683F3318A345}"/>
                  </a:ext>
                </a:extLst>
              </p:cNvPr>
              <p:cNvSpPr txBox="1"/>
              <p:nvPr/>
            </p:nvSpPr>
            <p:spPr>
              <a:xfrm>
                <a:off x="8467551" y="1009822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Bahnschrift" panose="020B0502040204020203" pitchFamily="34" charset="0"/>
                  </a:rPr>
                  <a:t>initial beam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1C424C9-DD7B-9E45-A4CE-0D8E15E811DA}"/>
                  </a:ext>
                </a:extLst>
              </p:cNvPr>
              <p:cNvSpPr txBox="1"/>
              <p:nvPr/>
            </p:nvSpPr>
            <p:spPr>
              <a:xfrm>
                <a:off x="8094814" y="2596929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latin typeface="Bahnschrift" panose="020B0502040204020203" pitchFamily="34" charset="0"/>
                  </a:rPr>
                  <a:t>field</a:t>
                </a:r>
                <a:r>
                  <a:rPr lang="de-DE" dirty="0">
                    <a:latin typeface="Bahnschrift" panose="020B0502040204020203" pitchFamily="34" charset="0"/>
                  </a:rPr>
                  <a:t> </a:t>
                </a:r>
                <a:r>
                  <a:rPr lang="de-DE" dirty="0" err="1">
                    <a:latin typeface="Bahnschrift" panose="020B0502040204020203" pitchFamily="34" charset="0"/>
                  </a:rPr>
                  <a:t>forming</a:t>
                </a:r>
                <a:endParaRPr lang="de-DE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D90A0C6-9F2D-AB42-B61E-37409F782CE1}"/>
                  </a:ext>
                </a:extLst>
              </p:cNvPr>
              <p:cNvSpPr txBox="1"/>
              <p:nvPr/>
            </p:nvSpPr>
            <p:spPr>
              <a:xfrm>
                <a:off x="8232398" y="3864285"/>
                <a:ext cx="16001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latin typeface="Bahnschrift" panose="020B0502040204020203" pitchFamily="34" charset="0"/>
                  </a:rPr>
                  <a:t>photons</a:t>
                </a:r>
                <a:r>
                  <a:rPr lang="de-DE" dirty="0">
                    <a:latin typeface="Bahnschrift" panose="020B0502040204020203" pitchFamily="34" charset="0"/>
                  </a:rPr>
                  <a:t> </a:t>
                </a:r>
              </a:p>
              <a:p>
                <a:r>
                  <a:rPr lang="de-DE" dirty="0" err="1">
                    <a:latin typeface="Bahnschrift" panose="020B0502040204020203" pitchFamily="34" charset="0"/>
                  </a:rPr>
                  <a:t>and</a:t>
                </a:r>
                <a:r>
                  <a:rPr lang="de-DE" dirty="0">
                    <a:latin typeface="Bahnschrift" panose="020B0502040204020203" pitchFamily="34" charset="0"/>
                  </a:rPr>
                  <a:t> </a:t>
                </a:r>
                <a:r>
                  <a:rPr lang="de-DE" dirty="0" err="1">
                    <a:latin typeface="Bahnschrift" panose="020B0502040204020203" pitchFamily="34" charset="0"/>
                  </a:rPr>
                  <a:t>electrons</a:t>
                </a:r>
                <a:endParaRPr lang="de-DE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DE921A1-40CE-564D-8D9B-E9D27E9F36A0}"/>
                  </a:ext>
                </a:extLst>
              </p:cNvPr>
              <p:cNvSpPr txBox="1"/>
              <p:nvPr/>
            </p:nvSpPr>
            <p:spPr>
              <a:xfrm>
                <a:off x="8377760" y="5185938"/>
                <a:ext cx="1098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latin typeface="Bahnschrift" panose="020B0502040204020203" pitchFamily="34" charset="0"/>
                  </a:rPr>
                  <a:t>radiated</a:t>
                </a:r>
                <a:r>
                  <a:rPr lang="de-DE" dirty="0">
                    <a:latin typeface="Bahnschrift" panose="020B0502040204020203" pitchFamily="34" charset="0"/>
                  </a:rPr>
                  <a:t> </a:t>
                </a:r>
              </a:p>
              <a:p>
                <a:r>
                  <a:rPr lang="de-DE" dirty="0" err="1">
                    <a:latin typeface="Bahnschrift" panose="020B0502040204020203" pitchFamily="34" charset="0"/>
                  </a:rPr>
                  <a:t>volume</a:t>
                </a:r>
                <a:endParaRPr lang="de-DE" dirty="0"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8A5B5A89-F9F7-6F44-AB1E-D5FAD0DB361C}"/>
                </a:ext>
              </a:extLst>
            </p:cNvPr>
            <p:cNvSpPr txBox="1"/>
            <p:nvPr/>
          </p:nvSpPr>
          <p:spPr>
            <a:xfrm>
              <a:off x="11264265" y="107208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[3]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0CCAFC8D-3EED-684E-B5D1-051F89D8A882}"/>
              </a:ext>
            </a:extLst>
          </p:cNvPr>
          <p:cNvSpPr/>
          <p:nvPr/>
        </p:nvSpPr>
        <p:spPr>
          <a:xfrm>
            <a:off x="337939" y="2681468"/>
            <a:ext cx="799170" cy="181606"/>
          </a:xfrm>
          <a:prstGeom prst="rect">
            <a:avLst/>
          </a:prstGeom>
          <a:solidFill>
            <a:srgbClr val="F9F6EE"/>
          </a:solidFill>
          <a:ln>
            <a:solidFill>
              <a:srgbClr val="F9F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B17A7-29F6-2C4F-9344-19D88D6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28" y="2055604"/>
            <a:ext cx="2290840" cy="213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A1B44B3-896D-7445-8F33-300148C47F53}"/>
                  </a:ext>
                </a:extLst>
              </p:cNvPr>
              <p:cNvSpPr txBox="1"/>
              <p:nvPr/>
            </p:nvSpPr>
            <p:spPr>
              <a:xfrm>
                <a:off x="918558" y="4258208"/>
                <a:ext cx="4808176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2800" b="1" dirty="0">
                    <a:latin typeface="Bahnschrift" panose="020B0502040204020203" pitchFamily="34" charset="0"/>
                  </a:rPr>
                  <a:t>Monte – Carlo </a:t>
                </a:r>
                <a:r>
                  <a:rPr lang="de-DE" sz="2800" b="1" dirty="0" err="1">
                    <a:latin typeface="Bahnschrift" panose="020B0502040204020203" pitchFamily="34" charset="0"/>
                  </a:rPr>
                  <a:t>simulations</a:t>
                </a:r>
                <a:endParaRPr lang="de-DE" sz="2800" b="1" dirty="0">
                  <a:latin typeface="Bahnschrift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de-DE" sz="2800" dirty="0">
                    <a:latin typeface="Bahnschrift" panose="020B0502040204020203" pitchFamily="34" charset="0"/>
                  </a:rPr>
                  <a:t> </a:t>
                </a:r>
                <a:r>
                  <a:rPr lang="de-DE" sz="2800" dirty="0" err="1">
                    <a:latin typeface="Bahnschrift" panose="020B0502040204020203" pitchFamily="34" charset="0"/>
                  </a:rPr>
                  <a:t>particle</a:t>
                </a:r>
                <a:r>
                  <a:rPr lang="de-DE" sz="2800" dirty="0">
                    <a:latin typeface="Bahnschrift" panose="020B0502040204020203" pitchFamily="34" charset="0"/>
                  </a:rPr>
                  <a:t> </a:t>
                </a:r>
                <a:r>
                  <a:rPr lang="de-DE" sz="2800" dirty="0" err="1">
                    <a:latin typeface="Bahnschrift" panose="020B0502040204020203" pitchFamily="34" charset="0"/>
                  </a:rPr>
                  <a:t>histories</a:t>
                </a:r>
                <a:endParaRPr lang="de-DE" sz="2800" dirty="0">
                  <a:latin typeface="Bahnschrift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2800" dirty="0">
                    <a:latin typeface="Bahnschrift" panose="020B0502040204020203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</a:pPr>
                <a:endParaRPr lang="de-DE" sz="2800" dirty="0">
                  <a:latin typeface="Bahnschrift" panose="020B0502040204020203" pitchFamily="34" charset="0"/>
                </a:endParaRPr>
              </a:p>
              <a:p>
                <a:endParaRPr lang="de-DE" sz="2800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A1B44B3-896D-7445-8F33-300148C47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58" y="4258208"/>
                <a:ext cx="4808176" cy="3108543"/>
              </a:xfrm>
              <a:prstGeom prst="rect">
                <a:avLst/>
              </a:prstGeom>
              <a:blipFill>
                <a:blip r:embed="rId4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Pfeil nach links 41">
            <a:extLst>
              <a:ext uri="{FF2B5EF4-FFF2-40B4-BE49-F238E27FC236}">
                <a16:creationId xmlns:a16="http://schemas.microsoft.com/office/drawing/2014/main" id="{FC44224C-D73B-C843-898A-1EF167D40350}"/>
              </a:ext>
            </a:extLst>
          </p:cNvPr>
          <p:cNvSpPr/>
          <p:nvPr/>
        </p:nvSpPr>
        <p:spPr>
          <a:xfrm flipH="1">
            <a:off x="1048315" y="5908380"/>
            <a:ext cx="492760" cy="380659"/>
          </a:xfrm>
          <a:prstGeom prst="leftArrow">
            <a:avLst/>
          </a:prstGeom>
          <a:solidFill>
            <a:srgbClr val="993E17"/>
          </a:solidFill>
          <a:ln>
            <a:solidFill>
              <a:srgbClr val="993E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0059838-49FE-3C45-8849-DF9B6455A002}"/>
              </a:ext>
            </a:extLst>
          </p:cNvPr>
          <p:cNvSpPr/>
          <p:nvPr/>
        </p:nvSpPr>
        <p:spPr>
          <a:xfrm flipH="1">
            <a:off x="1048314" y="5677262"/>
            <a:ext cx="159613" cy="506413"/>
          </a:xfrm>
          <a:prstGeom prst="rect">
            <a:avLst/>
          </a:prstGeom>
          <a:solidFill>
            <a:srgbClr val="993E17"/>
          </a:solidFill>
          <a:ln>
            <a:solidFill>
              <a:srgbClr val="993E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FD36E63-B3E7-264B-8308-A5E606879934}"/>
              </a:ext>
            </a:extLst>
          </p:cNvPr>
          <p:cNvSpPr txBox="1"/>
          <p:nvPr/>
        </p:nvSpPr>
        <p:spPr>
          <a:xfrm>
            <a:off x="1577941" y="5698472"/>
            <a:ext cx="365035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latin typeface="Bahnschrift" panose="020B0502040204020203" pitchFamily="34" charset="0"/>
              </a:rPr>
              <a:t>EGSnrc – </a:t>
            </a:r>
            <a:r>
              <a:rPr lang="de-DE" sz="2800" b="1" dirty="0" err="1">
                <a:latin typeface="Bahnschrift" panose="020B0502040204020203" pitchFamily="34" charset="0"/>
              </a:rPr>
              <a:t>DOSXYZnrc</a:t>
            </a:r>
            <a:endParaRPr lang="de-DE" sz="28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latin typeface="Bahnschrift" panose="020B0502040204020203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de-DE" sz="2800" dirty="0">
              <a:latin typeface="Bahnschrift" panose="020B0502040204020203" pitchFamily="34" charset="0"/>
            </a:endParaRPr>
          </a:p>
          <a:p>
            <a:endParaRPr lang="de-DE" sz="2800" dirty="0">
              <a:latin typeface="Bahnschrift" panose="020B0502040204020203" pitchFamily="34" charset="0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B2DDB053-F8CD-954D-8FFD-0510C986E2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946" y="2052406"/>
            <a:ext cx="2351700" cy="2159423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6D7BDDFA-2BEC-B043-8C7A-5C31E480DA94}"/>
              </a:ext>
            </a:extLst>
          </p:cNvPr>
          <p:cNvSpPr txBox="1"/>
          <p:nvPr/>
        </p:nvSpPr>
        <p:spPr>
          <a:xfrm>
            <a:off x="3333501" y="20011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5811576-B1B7-8F41-A76F-7FEEB647C053}"/>
              </a:ext>
            </a:extLst>
          </p:cNvPr>
          <p:cNvSpPr txBox="1"/>
          <p:nvPr/>
        </p:nvSpPr>
        <p:spPr>
          <a:xfrm>
            <a:off x="5612008" y="200112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E47FD55-992A-4A42-BAEE-C65359E893AD}"/>
              </a:ext>
            </a:extLst>
          </p:cNvPr>
          <p:cNvSpPr txBox="1"/>
          <p:nvPr/>
        </p:nvSpPr>
        <p:spPr>
          <a:xfrm>
            <a:off x="5059474" y="592070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94063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4EAD6-6CC6-4341-B538-08967BDB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 – </a:t>
            </a:r>
            <a:r>
              <a:rPr lang="de-DE" dirty="0" err="1"/>
              <a:t>Neishabouri</a:t>
            </a:r>
            <a:r>
              <a:rPr lang="de-DE" dirty="0"/>
              <a:t> et al. [5]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C9A3D-D6F2-AD4E-B979-2BDF775E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57488" indent="-2757488">
              <a:lnSpc>
                <a:spcPct val="150000"/>
              </a:lnSpc>
              <a:buNone/>
            </a:pPr>
            <a:r>
              <a:rPr lang="de-DE" dirty="0"/>
              <a:t>Long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(LSTM)</a:t>
            </a:r>
          </a:p>
          <a:p>
            <a:pPr marL="2757488" indent="-2757488">
              <a:lnSpc>
                <a:spcPct val="150000"/>
              </a:lnSpc>
              <a:buNone/>
            </a:pP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2D </a:t>
            </a:r>
            <a:r>
              <a:rPr lang="de-DE" dirty="0" err="1"/>
              <a:t>slices</a:t>
            </a:r>
            <a:endParaRPr lang="de-DE" dirty="0"/>
          </a:p>
          <a:p>
            <a:pPr marL="2757488" indent="-2757488">
              <a:lnSpc>
                <a:spcPct val="150000"/>
              </a:lnSpc>
              <a:buNone/>
            </a:pPr>
            <a:r>
              <a:rPr lang="de-DE" dirty="0" err="1"/>
              <a:t>Artificial</a:t>
            </a:r>
            <a:r>
              <a:rPr lang="de-DE" dirty="0"/>
              <a:t> Training </a:t>
            </a:r>
            <a:r>
              <a:rPr lang="de-DE" dirty="0" err="1"/>
              <a:t>data</a:t>
            </a:r>
            <a:endParaRPr lang="de-DE" dirty="0"/>
          </a:p>
          <a:p>
            <a:pPr marL="2757488" indent="-2757488">
              <a:lnSpc>
                <a:spcPct val="150000"/>
              </a:lnSpc>
              <a:buNone/>
            </a:pPr>
            <a:r>
              <a:rPr lang="de-DE" dirty="0" err="1"/>
              <a:t>Artifical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:	98.57% (1%/3mm) </a:t>
            </a:r>
          </a:p>
          <a:p>
            <a:pPr marL="2757488" indent="-2757488">
              <a:lnSpc>
                <a:spcPct val="150000"/>
              </a:lnSpc>
              <a:buNone/>
            </a:pPr>
            <a:r>
              <a:rPr lang="de-DE" dirty="0"/>
              <a:t>Patient </a:t>
            </a:r>
            <a:r>
              <a:rPr lang="de-DE" dirty="0" err="1"/>
              <a:t>cases</a:t>
            </a:r>
            <a:r>
              <a:rPr lang="de-DE" dirty="0"/>
              <a:t>:   	97.85% (1%/3mm)</a:t>
            </a:r>
          </a:p>
          <a:p>
            <a:pPr marL="2757488" indent="-2757488">
              <a:lnSpc>
                <a:spcPct val="150000"/>
              </a:lnSpc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D640D5-0185-C448-B149-C25E2D7E0E27}"/>
              </a:ext>
            </a:extLst>
          </p:cNvPr>
          <p:cNvGrpSpPr/>
          <p:nvPr/>
        </p:nvGrpSpPr>
        <p:grpSpPr>
          <a:xfrm>
            <a:off x="7446661" y="1690688"/>
            <a:ext cx="3712177" cy="4351338"/>
            <a:chOff x="838200" y="2494162"/>
            <a:chExt cx="4102100" cy="4808398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1EE06D7-84E7-7D4A-8CF2-7DFD16EDB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3728"/>
            <a:stretch/>
          </p:blipFill>
          <p:spPr>
            <a:xfrm>
              <a:off x="838200" y="2494162"/>
              <a:ext cx="4102100" cy="151027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D624E52-7286-8743-8D9F-2993B1258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5820"/>
            <a:stretch/>
          </p:blipFill>
          <p:spPr>
            <a:xfrm>
              <a:off x="838200" y="3807311"/>
              <a:ext cx="4102100" cy="1441981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83936E4A-5E61-6C43-8F29-260530F01BAD}"/>
                </a:ext>
              </a:extLst>
            </p:cNvPr>
            <p:cNvGrpSpPr/>
            <p:nvPr/>
          </p:nvGrpSpPr>
          <p:grpSpPr>
            <a:xfrm>
              <a:off x="1163145" y="5051365"/>
              <a:ext cx="3452210" cy="2251195"/>
              <a:chOff x="7836998" y="1750099"/>
              <a:chExt cx="3452210" cy="22511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3EAC946-6B75-4140-968A-ED756B519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51153"/>
              <a:stretch/>
            </p:blipFill>
            <p:spPr>
              <a:xfrm>
                <a:off x="7836998" y="1750099"/>
                <a:ext cx="3452210" cy="121381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51E39143-B3DB-0A4C-A008-1E8509F95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54446"/>
              <a:stretch/>
            </p:blipFill>
            <p:spPr>
              <a:xfrm>
                <a:off x="7836998" y="2869297"/>
                <a:ext cx="3452210" cy="11319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079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F4253-8DE1-F845-A228-B06F24ED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 – </a:t>
            </a:r>
            <a:r>
              <a:rPr lang="de-DE" dirty="0" err="1"/>
              <a:t>Kontaxis</a:t>
            </a:r>
            <a:r>
              <a:rPr lang="de-DE" dirty="0"/>
              <a:t> et al. [6]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581549-1611-754B-AD16-3F679835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3D – </a:t>
            </a:r>
            <a:r>
              <a:rPr lang="de-DE" dirty="0" err="1"/>
              <a:t>UNet</a:t>
            </a:r>
            <a:endParaRPr lang="de-DE" dirty="0"/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Input: 	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	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accelerator</a:t>
            </a:r>
            <a:endParaRPr lang="de-DE" dirty="0"/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 err="1"/>
              <a:t>Prediction</a:t>
            </a:r>
            <a:r>
              <a:rPr lang="de-DE" dirty="0"/>
              <a:t>:</a:t>
            </a:r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	-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dose</a:t>
            </a:r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	- </a:t>
            </a:r>
            <a:r>
              <a:rPr lang="de-DE" dirty="0" err="1"/>
              <a:t>entire</a:t>
            </a:r>
            <a:r>
              <a:rPr lang="de-DE" dirty="0"/>
              <a:t> plan dose</a:t>
            </a:r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	- 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abdomen</a:t>
            </a:r>
            <a:endParaRPr lang="de-DE" dirty="0"/>
          </a:p>
          <a:p>
            <a:pPr marL="1165225" indent="-1165225">
              <a:lnSpc>
                <a:spcPct val="100000"/>
              </a:lnSpc>
              <a:buNone/>
            </a:pPr>
            <a:r>
              <a:rPr lang="de-DE" dirty="0"/>
              <a:t>	- </a:t>
            </a:r>
            <a:r>
              <a:rPr lang="de-DE" dirty="0" err="1"/>
              <a:t>passrates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99.9%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0945F8-828B-A64B-BBB0-D3938AC74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2940"/>
          <a:stretch/>
        </p:blipFill>
        <p:spPr>
          <a:xfrm>
            <a:off x="6784866" y="4586753"/>
            <a:ext cx="4622800" cy="1407291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484FDE9-2B88-5941-8F65-A19FE5DC94DB}"/>
              </a:ext>
            </a:extLst>
          </p:cNvPr>
          <p:cNvGrpSpPr/>
          <p:nvPr/>
        </p:nvGrpSpPr>
        <p:grpSpPr>
          <a:xfrm>
            <a:off x="7109811" y="1923740"/>
            <a:ext cx="3972910" cy="2528076"/>
            <a:chOff x="7072061" y="2271247"/>
            <a:chExt cx="3972910" cy="25280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DB58B06-7707-1542-BB41-E3CD0B4B358B}"/>
                </a:ext>
              </a:extLst>
            </p:cNvPr>
            <p:cNvSpPr/>
            <p:nvPr/>
          </p:nvSpPr>
          <p:spPr>
            <a:xfrm>
              <a:off x="7584369" y="2336761"/>
              <a:ext cx="2511780" cy="2060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3CC7938-9536-1245-8490-7D71F6597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02" t="1074" r="7256" b="44773"/>
            <a:stretch/>
          </p:blipFill>
          <p:spPr>
            <a:xfrm>
              <a:off x="7072061" y="2271247"/>
              <a:ext cx="3972910" cy="2528076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BC3B973-AD27-804D-9384-37B7B7B1295A}"/>
              </a:ext>
            </a:extLst>
          </p:cNvPr>
          <p:cNvSpPr txBox="1"/>
          <p:nvPr/>
        </p:nvSpPr>
        <p:spPr>
          <a:xfrm>
            <a:off x="8911876" y="61360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33259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6AD-F15A-D64E-944F-2050E26D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Bahnschrift" panose="020B0502040204020203" pitchFamily="34" charset="0"/>
              </a:rPr>
              <a:t>Material &amp; </a:t>
            </a:r>
            <a:r>
              <a:rPr lang="de-DE" b="1" dirty="0" err="1">
                <a:latin typeface="Bahnschrift" panose="020B0502040204020203" pitchFamily="34" charset="0"/>
              </a:rPr>
              <a:t>Methods</a:t>
            </a:r>
            <a:r>
              <a:rPr lang="de-DE" dirty="0"/>
              <a:t> - </a:t>
            </a:r>
            <a:r>
              <a:rPr lang="de-DE" b="1" dirty="0">
                <a:latin typeface="Bahnschrift" panose="020B0502040204020203" pitchFamily="34" charset="0"/>
              </a:rPr>
              <a:t>Network </a:t>
            </a:r>
            <a:r>
              <a:rPr lang="de-DE" dirty="0"/>
              <a:t>/</a:t>
            </a:r>
            <a:r>
              <a:rPr lang="de-DE" b="1" dirty="0">
                <a:latin typeface="Bahnschrift" panose="020B0502040204020203" pitchFamily="34" charset="0"/>
              </a:rPr>
              <a:t> Training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03DBDD3-4316-7A4A-A7F4-E3E2B4A6BC40}"/>
              </a:ext>
            </a:extLst>
          </p:cNvPr>
          <p:cNvGrpSpPr/>
          <p:nvPr/>
        </p:nvGrpSpPr>
        <p:grpSpPr>
          <a:xfrm>
            <a:off x="223587" y="1554094"/>
            <a:ext cx="11716248" cy="4924133"/>
            <a:chOff x="223587" y="1554094"/>
            <a:chExt cx="11716248" cy="4924133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1F47D85-F284-C142-8ED2-CEC21D03E15D}"/>
                </a:ext>
              </a:extLst>
            </p:cNvPr>
            <p:cNvGrpSpPr/>
            <p:nvPr/>
          </p:nvGrpSpPr>
          <p:grpSpPr>
            <a:xfrm>
              <a:off x="223587" y="1554094"/>
              <a:ext cx="11716248" cy="4924133"/>
              <a:chOff x="223587" y="1554094"/>
              <a:chExt cx="11716248" cy="4924133"/>
            </a:xfrm>
          </p:grpSpPr>
          <p:pic>
            <p:nvPicPr>
              <p:cNvPr id="34" name="Grafik 33" descr="Ein Bild, das Text enthält.&#10;&#10;Automatisch generierte Beschreibung">
                <a:extLst>
                  <a:ext uri="{FF2B5EF4-FFF2-40B4-BE49-F238E27FC236}">
                    <a16:creationId xmlns:a16="http://schemas.microsoft.com/office/drawing/2014/main" id="{08894250-5FE8-6C41-AC97-B16C5756C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82952" y="2261338"/>
                <a:ext cx="1556883" cy="1167662"/>
              </a:xfrm>
              <a:prstGeom prst="rect">
                <a:avLst/>
              </a:prstGeom>
            </p:spPr>
          </p:pic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AAE8C08A-3F5F-574F-B0CA-DD09460BA62F}"/>
                  </a:ext>
                </a:extLst>
              </p:cNvPr>
              <p:cNvGrpSpPr/>
              <p:nvPr/>
            </p:nvGrpSpPr>
            <p:grpSpPr>
              <a:xfrm>
                <a:off x="223587" y="1554094"/>
                <a:ext cx="10159365" cy="4924133"/>
                <a:chOff x="223587" y="1554094"/>
                <a:chExt cx="10159365" cy="4924133"/>
              </a:xfrm>
            </p:grpSpPr>
            <p:grpSp>
              <p:nvGrpSpPr>
                <p:cNvPr id="13" name="Gruppieren 12">
                  <a:extLst>
                    <a:ext uri="{FF2B5EF4-FFF2-40B4-BE49-F238E27FC236}">
                      <a16:creationId xmlns:a16="http://schemas.microsoft.com/office/drawing/2014/main" id="{00A297E2-3BD8-4846-AB9A-D2EE927CDF48}"/>
                    </a:ext>
                  </a:extLst>
                </p:cNvPr>
                <p:cNvGrpSpPr/>
                <p:nvPr/>
              </p:nvGrpSpPr>
              <p:grpSpPr>
                <a:xfrm>
                  <a:off x="223587" y="1554094"/>
                  <a:ext cx="10159365" cy="4924133"/>
                  <a:chOff x="223587" y="1545129"/>
                  <a:chExt cx="10159365" cy="4924133"/>
                </a:xfrm>
              </p:grpSpPr>
              <p:pic>
                <p:nvPicPr>
                  <p:cNvPr id="5" name="Grafik 4">
                    <a:extLst>
                      <a:ext uri="{FF2B5EF4-FFF2-40B4-BE49-F238E27FC236}">
                        <a16:creationId xmlns:a16="http://schemas.microsoft.com/office/drawing/2014/main" id="{62F6EC70-AE84-EF40-9659-E5E07AB720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809047" y="1998299"/>
                    <a:ext cx="8573905" cy="3682602"/>
                  </a:xfrm>
                  <a:prstGeom prst="rect">
                    <a:avLst/>
                  </a:prstGeom>
                </p:spPr>
              </p:pic>
              <p:grpSp>
                <p:nvGrpSpPr>
                  <p:cNvPr id="24" name="Gruppieren 23">
                    <a:extLst>
                      <a:ext uri="{FF2B5EF4-FFF2-40B4-BE49-F238E27FC236}">
                        <a16:creationId xmlns:a16="http://schemas.microsoft.com/office/drawing/2014/main" id="{CDD7886D-B160-BD4D-9079-53877F7F13E0}"/>
                      </a:ext>
                    </a:extLst>
                  </p:cNvPr>
                  <p:cNvGrpSpPr/>
                  <p:nvPr/>
                </p:nvGrpSpPr>
                <p:grpSpPr>
                  <a:xfrm>
                    <a:off x="223587" y="1545129"/>
                    <a:ext cx="1589637" cy="4924133"/>
                    <a:chOff x="2325475" y="-228358"/>
                    <a:chExt cx="2538000" cy="7861824"/>
                  </a:xfrm>
                </p:grpSpPr>
                <p:pic>
                  <p:nvPicPr>
                    <p:cNvPr id="27" name="Grafik 26">
                      <a:extLst>
                        <a:ext uri="{FF2B5EF4-FFF2-40B4-BE49-F238E27FC236}">
                          <a16:creationId xmlns:a16="http://schemas.microsoft.com/office/drawing/2014/main" id="{6A589259-5292-1740-9D8F-0B430D482D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6764" y="4249219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Grafik 28" descr="Ein Bild, das Text, Licht enthält.&#10;&#10;Automatisch generierte Beschreibung">
                      <a:extLst>
                        <a:ext uri="{FF2B5EF4-FFF2-40B4-BE49-F238E27FC236}">
                          <a16:creationId xmlns:a16="http://schemas.microsoft.com/office/drawing/2014/main" id="{CABF01EF-D25E-1142-810D-7CEA731586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475" y="2754411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Grafik 29">
                      <a:extLst>
                        <a:ext uri="{FF2B5EF4-FFF2-40B4-BE49-F238E27FC236}">
                          <a16:creationId xmlns:a16="http://schemas.microsoft.com/office/drawing/2014/main" id="{5506B85B-6D8A-5E4F-86BA-D49D5480DF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475" y="5743466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Grafik 30">
                      <a:extLst>
                        <a:ext uri="{FF2B5EF4-FFF2-40B4-BE49-F238E27FC236}">
                          <a16:creationId xmlns:a16="http://schemas.microsoft.com/office/drawing/2014/main" id="{072ECD58-CDD8-1F46-9054-953D64EDA0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34475" y="1257382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Grafik 32">
                      <a:extLst>
                        <a:ext uri="{FF2B5EF4-FFF2-40B4-BE49-F238E27FC236}">
                          <a16:creationId xmlns:a16="http://schemas.microsoft.com/office/drawing/2014/main" id="{6A415EF1-07C8-CD4D-8414-D7ADCFB70D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rcRect b="12391"/>
                    <a:stretch/>
                  </p:blipFill>
                  <p:spPr>
                    <a:xfrm>
                      <a:off x="2325475" y="-228358"/>
                      <a:ext cx="2538000" cy="1667633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5" name="Geschweifte Klammer rechts 14">
                  <a:extLst>
                    <a:ext uri="{FF2B5EF4-FFF2-40B4-BE49-F238E27FC236}">
                      <a16:creationId xmlns:a16="http://schemas.microsoft.com/office/drawing/2014/main" id="{6AA66B59-D9BB-C247-A932-37ACDE162BC4}"/>
                    </a:ext>
                  </a:extLst>
                </p:cNvPr>
                <p:cNvSpPr/>
                <p:nvPr/>
              </p:nvSpPr>
              <p:spPr>
                <a:xfrm>
                  <a:off x="1562517" y="1699653"/>
                  <a:ext cx="213106" cy="4631090"/>
                </a:xfrm>
                <a:prstGeom prst="rightBrace">
                  <a:avLst>
                    <a:gd name="adj1" fmla="val 8333"/>
                    <a:gd name="adj2" fmla="val 23674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22" name="Pfeil nach rechts 21">
              <a:extLst>
                <a:ext uri="{FF2B5EF4-FFF2-40B4-BE49-F238E27FC236}">
                  <a16:creationId xmlns:a16="http://schemas.microsoft.com/office/drawing/2014/main" id="{D7E28824-E52E-5F46-82A0-E3A07C43400A}"/>
                </a:ext>
              </a:extLst>
            </p:cNvPr>
            <p:cNvSpPr/>
            <p:nvPr/>
          </p:nvSpPr>
          <p:spPr>
            <a:xfrm>
              <a:off x="10461201" y="2742075"/>
              <a:ext cx="179294" cy="20618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78E3A6DB-2AB9-EF45-8D4F-F67A68DE5D70}"/>
              </a:ext>
            </a:extLst>
          </p:cNvPr>
          <p:cNvGrpSpPr/>
          <p:nvPr/>
        </p:nvGrpSpPr>
        <p:grpSpPr>
          <a:xfrm>
            <a:off x="437946" y="1726865"/>
            <a:ext cx="10915854" cy="4766010"/>
            <a:chOff x="485431" y="1391575"/>
            <a:chExt cx="10915854" cy="4766010"/>
          </a:xfrm>
        </p:grpSpPr>
        <p:pic>
          <p:nvPicPr>
            <p:cNvPr id="57" name="Grafik 56" descr="Ein Bild, das Text, Klavier, Musik enthält.&#10;&#10;Automatisch generierte Beschreibung">
              <a:extLst>
                <a:ext uri="{FF2B5EF4-FFF2-40B4-BE49-F238E27FC236}">
                  <a16:creationId xmlns:a16="http://schemas.microsoft.com/office/drawing/2014/main" id="{EF4F0B3E-CA75-3345-9366-6FD0571A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50000"/>
            </a:blip>
            <a:stretch>
              <a:fillRect/>
            </a:stretch>
          </p:blipFill>
          <p:spPr>
            <a:xfrm>
              <a:off x="10128052" y="3463135"/>
              <a:ext cx="1169016" cy="1124623"/>
            </a:xfrm>
            <a:prstGeom prst="rect">
              <a:avLst/>
            </a:prstGeom>
          </p:spPr>
        </p:pic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EE291C82-FBDD-1041-9400-00811805896E}"/>
                </a:ext>
              </a:extLst>
            </p:cNvPr>
            <p:cNvGrpSpPr/>
            <p:nvPr/>
          </p:nvGrpSpPr>
          <p:grpSpPr>
            <a:xfrm>
              <a:off x="485431" y="1391575"/>
              <a:ext cx="10915854" cy="4766010"/>
              <a:chOff x="598896" y="1852634"/>
              <a:chExt cx="10915854" cy="4766010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C2C31BD8-0B3D-464A-909A-F97ADD13EA83}"/>
                  </a:ext>
                </a:extLst>
              </p:cNvPr>
              <p:cNvGrpSpPr/>
              <p:nvPr/>
            </p:nvGrpSpPr>
            <p:grpSpPr>
              <a:xfrm>
                <a:off x="607896" y="4728644"/>
                <a:ext cx="8515052" cy="1890000"/>
                <a:chOff x="607896" y="4728644"/>
                <a:chExt cx="8515052" cy="1890000"/>
              </a:xfrm>
            </p:grpSpPr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247BA91B-9876-DC48-AC5A-701C4603FF95}"/>
                    </a:ext>
                  </a:extLst>
                </p:cNvPr>
                <p:cNvSpPr txBox="1"/>
                <p:nvPr/>
              </p:nvSpPr>
              <p:spPr>
                <a:xfrm>
                  <a:off x="2893250" y="5172710"/>
                  <a:ext cx="622969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de-DE" sz="2400" dirty="0">
                      <a:latin typeface="Bahnschrift" panose="020B0502040204020203" pitchFamily="34" charset="0"/>
                    </a:rPr>
                    <a:t>dose 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distribution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 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for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: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2400" dirty="0" err="1">
                      <a:latin typeface="Bahnschrift" panose="020B0502040204020203" pitchFamily="34" charset="0"/>
                    </a:rPr>
                    <a:t>given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 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anatomy</a:t>
                  </a:r>
                  <a:endParaRPr lang="de-DE" sz="2400" dirty="0">
                    <a:latin typeface="Bahnschrift" panose="020B0502040204020203" pitchFamily="34" charset="0"/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2400" dirty="0" err="1">
                      <a:latin typeface="Bahnschrift" panose="020B0502040204020203" pitchFamily="34" charset="0"/>
                    </a:rPr>
                    <a:t>given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 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accelerator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 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setting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 (</a:t>
                  </a:r>
                  <a:r>
                    <a:rPr lang="de-DE" sz="2400" dirty="0" err="1">
                      <a:latin typeface="Bahnschrift" panose="020B0502040204020203" pitchFamily="34" charset="0"/>
                    </a:rPr>
                    <a:t>segment</a:t>
                  </a:r>
                  <a:r>
                    <a:rPr lang="de-DE" sz="2400" dirty="0">
                      <a:latin typeface="Bahnschrift" panose="020B0502040204020203" pitchFamily="34" charset="0"/>
                    </a:rPr>
                    <a:t>) </a:t>
                  </a:r>
                </a:p>
              </p:txBody>
            </p:sp>
            <p:pic>
              <p:nvPicPr>
                <p:cNvPr id="74" name="Grafik 73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FD52491F-89D6-A444-89ED-674CAE145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896" y="4728644"/>
                  <a:ext cx="2520000" cy="1890000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uppieren 59">
                <a:extLst>
                  <a:ext uri="{FF2B5EF4-FFF2-40B4-BE49-F238E27FC236}">
                    <a16:creationId xmlns:a16="http://schemas.microsoft.com/office/drawing/2014/main" id="{6C632E84-74EB-1345-A813-5E4B65FBCD96}"/>
                  </a:ext>
                </a:extLst>
              </p:cNvPr>
              <p:cNvGrpSpPr/>
              <p:nvPr/>
            </p:nvGrpSpPr>
            <p:grpSpPr>
              <a:xfrm>
                <a:off x="598896" y="1852634"/>
                <a:ext cx="10915854" cy="4351338"/>
                <a:chOff x="598896" y="1852634"/>
                <a:chExt cx="10915854" cy="4351338"/>
              </a:xfrm>
            </p:grpSpPr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3113FC07-67CA-364B-9837-DB9D5156B0C6}"/>
                    </a:ext>
                  </a:extLst>
                </p:cNvPr>
                <p:cNvGrpSpPr/>
                <p:nvPr/>
              </p:nvGrpSpPr>
              <p:grpSpPr>
                <a:xfrm>
                  <a:off x="598896" y="1852634"/>
                  <a:ext cx="10754904" cy="4351338"/>
                  <a:chOff x="598896" y="1852634"/>
                  <a:chExt cx="10754904" cy="4351338"/>
                </a:xfrm>
              </p:grpSpPr>
              <p:sp>
                <p:nvSpPr>
                  <p:cNvPr id="65" name="Rechteck 64">
                    <a:extLst>
                      <a:ext uri="{FF2B5EF4-FFF2-40B4-BE49-F238E27FC236}">
                        <a16:creationId xmlns:a16="http://schemas.microsoft.com/office/drawing/2014/main" id="{3333DB04-9499-D24E-81F8-9006A0CECB83}"/>
                      </a:ext>
                    </a:extLst>
                  </p:cNvPr>
                  <p:cNvSpPr/>
                  <p:nvPr/>
                </p:nvSpPr>
                <p:spPr>
                  <a:xfrm>
                    <a:off x="1075039" y="2372497"/>
                    <a:ext cx="7648832" cy="1655806"/>
                  </a:xfrm>
                  <a:prstGeom prst="rect">
                    <a:avLst/>
                  </a:prstGeom>
                  <a:noFill/>
                  <a:ln w="57150">
                    <a:solidFill>
                      <a:srgbClr val="993E17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grpSp>
                <p:nvGrpSpPr>
                  <p:cNvPr id="66" name="Gruppieren 65">
                    <a:extLst>
                      <a:ext uri="{FF2B5EF4-FFF2-40B4-BE49-F238E27FC236}">
                        <a16:creationId xmlns:a16="http://schemas.microsoft.com/office/drawing/2014/main" id="{D4F5C0E1-E556-4D45-832F-D10A33739182}"/>
                      </a:ext>
                    </a:extLst>
                  </p:cNvPr>
                  <p:cNvGrpSpPr/>
                  <p:nvPr/>
                </p:nvGrpSpPr>
                <p:grpSpPr>
                  <a:xfrm>
                    <a:off x="598896" y="1852634"/>
                    <a:ext cx="10754904" cy="4351338"/>
                    <a:chOff x="598896" y="1852634"/>
                    <a:chExt cx="10754904" cy="4351338"/>
                  </a:xfrm>
                </p:grpSpPr>
                <p:pic>
                  <p:nvPicPr>
                    <p:cNvPr id="67" name="Grafik 66">
                      <a:extLst>
                        <a:ext uri="{FF2B5EF4-FFF2-40B4-BE49-F238E27FC236}">
                          <a16:creationId xmlns:a16="http://schemas.microsoft.com/office/drawing/2014/main" id="{9D21B02A-EB80-E44B-8B0D-40E62AD33E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4920" y="2248055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8" name="Grafik 67">
                      <a:extLst>
                        <a:ext uri="{FF2B5EF4-FFF2-40B4-BE49-F238E27FC236}">
                          <a16:creationId xmlns:a16="http://schemas.microsoft.com/office/drawing/2014/main" id="{1592A528-8626-8E47-8CBD-28DD0AD112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rcRect b="12391"/>
                    <a:stretch/>
                  </p:blipFill>
                  <p:spPr>
                    <a:xfrm>
                      <a:off x="598896" y="2242964"/>
                      <a:ext cx="2538000" cy="16676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Grafik 68">
                      <a:extLst>
                        <a:ext uri="{FF2B5EF4-FFF2-40B4-BE49-F238E27FC236}">
                          <a16:creationId xmlns:a16="http://schemas.microsoft.com/office/drawing/2014/main" id="{03FADBAC-45D3-D049-99C8-7C2B861DDE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17250" y="2242965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Grafik 69" descr="Ein Bild, das Text, Licht enthält.&#10;&#10;Automatisch generierte Beschreibung">
                      <a:extLst>
                        <a:ext uri="{FF2B5EF4-FFF2-40B4-BE49-F238E27FC236}">
                          <a16:creationId xmlns:a16="http://schemas.microsoft.com/office/drawing/2014/main" id="{3A9389CB-6588-BB44-AB11-2D1149266F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16876" y="2250889"/>
                      <a:ext cx="2520000" cy="189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Grafik 70">
                      <a:extLst>
                        <a:ext uri="{FF2B5EF4-FFF2-40B4-BE49-F238E27FC236}">
                          <a16:creationId xmlns:a16="http://schemas.microsoft.com/office/drawing/2014/main" id="{15631177-D06A-2C4A-B9DC-6564F7CDE3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17230" y="2250889"/>
                      <a:ext cx="2520000" cy="1890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Inhaltsplatzhalter 2">
                      <a:extLst>
                        <a:ext uri="{FF2B5EF4-FFF2-40B4-BE49-F238E27FC236}">
                          <a16:creationId xmlns:a16="http://schemas.microsoft.com/office/drawing/2014/main" id="{126BD484-A7F5-2740-B50B-376349660B9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838200" y="1852634"/>
                      <a:ext cx="10515600" cy="435133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de-DE" b="1" dirty="0">
                          <a:latin typeface="Bahnschrift" panose="020B0502040204020203" pitchFamily="34" charset="0"/>
                        </a:rPr>
                        <a:t>3D-input </a:t>
                      </a:r>
                      <a:r>
                        <a:rPr lang="de-DE" b="1" dirty="0" err="1">
                          <a:latin typeface="Bahnschrift" panose="020B0502040204020203" pitchFamily="34" charset="0"/>
                        </a:rPr>
                        <a:t>volumes</a:t>
                      </a:r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r>
                        <a:rPr lang="de-DE" b="1" dirty="0">
                          <a:latin typeface="Bahnschrift" panose="020B0502040204020203" pitchFamily="34" charset="0"/>
                        </a:rPr>
                        <a:t>3D-iutput </a:t>
                      </a:r>
                      <a:r>
                        <a:rPr lang="de-DE" b="1" dirty="0" err="1">
                          <a:latin typeface="Bahnschrift" panose="020B0502040204020203" pitchFamily="34" charset="0"/>
                        </a:rPr>
                        <a:t>volume</a:t>
                      </a:r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pPr lvl="1"/>
                      <a:endParaRPr lang="de-DE" b="1" dirty="0">
                        <a:latin typeface="Bahnschrift" panose="020B0502040204020203" pitchFamily="34" charset="0"/>
                      </a:endParaRPr>
                    </a:p>
                    <a:p>
                      <a:endParaRPr lang="de-DE" b="1" dirty="0">
                        <a:latin typeface="Bahnschrift" panose="020B05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63139371-EC85-6146-A776-CFA803405E4F}"/>
                    </a:ext>
                  </a:extLst>
                </p:cNvPr>
                <p:cNvSpPr/>
                <p:nvPr/>
              </p:nvSpPr>
              <p:spPr>
                <a:xfrm>
                  <a:off x="10074750" y="3766506"/>
                  <a:ext cx="1440000" cy="1440000"/>
                </a:xfrm>
                <a:prstGeom prst="rect">
                  <a:avLst/>
                </a:prstGeom>
                <a:noFill/>
                <a:ln w="76200">
                  <a:solidFill>
                    <a:srgbClr val="993E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  <a:latin typeface="Bahnschrift" panose="020B0502040204020203" pitchFamily="34" charset="0"/>
                    </a:rPr>
                    <a:t>3D – UNET             </a:t>
                  </a:r>
                </a:p>
              </p:txBody>
            </p:sp>
            <p:cxnSp>
              <p:nvCxnSpPr>
                <p:cNvPr id="63" name="Gekrümmte Verbindung 62">
                  <a:extLst>
                    <a:ext uri="{FF2B5EF4-FFF2-40B4-BE49-F238E27FC236}">
                      <a16:creationId xmlns:a16="http://schemas.microsoft.com/office/drawing/2014/main" id="{8DC89575-97CF-1C4F-BBEF-3A37AE601DD6}"/>
                    </a:ext>
                  </a:extLst>
                </p:cNvPr>
                <p:cNvCxnSpPr>
                  <a:cxnSpLocks/>
                  <a:stCxn id="65" idx="3"/>
                  <a:endCxn id="62" idx="0"/>
                </p:cNvCxnSpPr>
                <p:nvPr/>
              </p:nvCxnSpPr>
              <p:spPr>
                <a:xfrm>
                  <a:off x="8723871" y="3200400"/>
                  <a:ext cx="2070879" cy="566106"/>
                </a:xfrm>
                <a:prstGeom prst="curvedConnector2">
                  <a:avLst/>
                </a:prstGeom>
                <a:ln w="57150">
                  <a:solidFill>
                    <a:srgbClr val="993E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krümmte Verbindung 63">
                  <a:extLst>
                    <a:ext uri="{FF2B5EF4-FFF2-40B4-BE49-F238E27FC236}">
                      <a16:creationId xmlns:a16="http://schemas.microsoft.com/office/drawing/2014/main" id="{43E33FD9-FA8A-0246-86C6-26D73E2282B4}"/>
                    </a:ext>
                  </a:extLst>
                </p:cNvPr>
                <p:cNvCxnSpPr>
                  <a:cxnSpLocks/>
                  <a:stCxn id="62" idx="2"/>
                  <a:endCxn id="73" idx="3"/>
                </p:cNvCxnSpPr>
                <p:nvPr/>
              </p:nvCxnSpPr>
              <p:spPr>
                <a:xfrm rot="5400000">
                  <a:off x="9675665" y="4653789"/>
                  <a:ext cx="566369" cy="1671802"/>
                </a:xfrm>
                <a:prstGeom prst="curvedConnector2">
                  <a:avLst/>
                </a:prstGeom>
                <a:ln w="57150">
                  <a:solidFill>
                    <a:srgbClr val="993E1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697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14AF2-0B53-A947-B486-D29C7BF4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Patch </a:t>
            </a:r>
            <a:r>
              <a:rPr lang="de-DE" dirty="0" err="1"/>
              <a:t>Based</a:t>
            </a:r>
            <a:r>
              <a:rPr lang="de-DE" dirty="0"/>
              <a:t> Training 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4880BA47-2526-C54B-84C0-61E298395CB0}"/>
              </a:ext>
            </a:extLst>
          </p:cNvPr>
          <p:cNvGrpSpPr/>
          <p:nvPr/>
        </p:nvGrpSpPr>
        <p:grpSpPr>
          <a:xfrm>
            <a:off x="313029" y="1798706"/>
            <a:ext cx="11171215" cy="4396327"/>
            <a:chOff x="650487" y="1694832"/>
            <a:chExt cx="11171215" cy="4396327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1F95D35C-AC48-AF47-A1F6-7243B0D7ACA3}"/>
                </a:ext>
              </a:extLst>
            </p:cNvPr>
            <p:cNvGrpSpPr/>
            <p:nvPr/>
          </p:nvGrpSpPr>
          <p:grpSpPr>
            <a:xfrm>
              <a:off x="650487" y="1833332"/>
              <a:ext cx="11171215" cy="4257827"/>
              <a:chOff x="770231" y="1844218"/>
              <a:chExt cx="11171215" cy="4257827"/>
            </a:xfrm>
          </p:grpSpPr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1CC2F6F4-2771-E54A-B676-1042F215B9EE}"/>
                  </a:ext>
                </a:extLst>
              </p:cNvPr>
              <p:cNvGrpSpPr/>
              <p:nvPr/>
            </p:nvGrpSpPr>
            <p:grpSpPr>
              <a:xfrm>
                <a:off x="770231" y="1844218"/>
                <a:ext cx="9805564" cy="4257827"/>
                <a:chOff x="1273891" y="2621663"/>
                <a:chExt cx="9264181" cy="3847935"/>
              </a:xfrm>
            </p:grpSpPr>
            <p:pic>
              <p:nvPicPr>
                <p:cNvPr id="25" name="Grafik 24">
                  <a:extLst>
                    <a:ext uri="{FF2B5EF4-FFF2-40B4-BE49-F238E27FC236}">
                      <a16:creationId xmlns:a16="http://schemas.microsoft.com/office/drawing/2014/main" id="{6493D321-0410-4341-9ABB-F51A4D327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8619"/>
                          </a14:imgEffect>
                          <a14:imgEffect>
                            <a14:saturation sat="53000"/>
                          </a14:imgEffect>
                          <a14:imgEffect>
                            <a14:brightnessContrast bright="6000" contrast="-3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7569" y="3223809"/>
                  <a:ext cx="9000503" cy="3050170"/>
                </a:xfrm>
                <a:prstGeom prst="rect">
                  <a:avLst/>
                </a:prstGeom>
              </p:spPr>
            </p:pic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64F6EE73-265B-114A-872A-067BFA3C313E}"/>
                    </a:ext>
                  </a:extLst>
                </p:cNvPr>
                <p:cNvSpPr txBox="1"/>
                <p:nvPr/>
              </p:nvSpPr>
              <p:spPr>
                <a:xfrm>
                  <a:off x="1556713" y="2621663"/>
                  <a:ext cx="1554178" cy="333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err="1">
                      <a:latin typeface="Bahnschrift" panose="020B0502040204020203" pitchFamily="34" charset="0"/>
                    </a:rPr>
                    <a:t>segment</a:t>
                  </a:r>
                  <a:r>
                    <a:rPr lang="de-DE" dirty="0">
                      <a:latin typeface="Bahnschrift" panose="020B0502040204020203" pitchFamily="34" charset="0"/>
                    </a:rPr>
                    <a:t> </a:t>
                  </a:r>
                  <a:r>
                    <a:rPr lang="de-DE" dirty="0" err="1">
                      <a:latin typeface="Bahnschrift" panose="020B0502040204020203" pitchFamily="34" charset="0"/>
                    </a:rPr>
                    <a:t>pool</a:t>
                  </a:r>
                  <a:endParaRPr lang="de-DE" dirty="0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DEAE26E-7C78-FC46-B6D8-AE867F877475}"/>
                    </a:ext>
                  </a:extLst>
                </p:cNvPr>
                <p:cNvSpPr txBox="1"/>
                <p:nvPr/>
              </p:nvSpPr>
              <p:spPr>
                <a:xfrm>
                  <a:off x="5708092" y="2621663"/>
                  <a:ext cx="1326725" cy="333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 err="1">
                      <a:latin typeface="Bahnschrift" panose="020B0502040204020203" pitchFamily="34" charset="0"/>
                    </a:rPr>
                    <a:t>selection</a:t>
                  </a:r>
                  <a:endParaRPr lang="de-DE" dirty="0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0EC4DFC-4CFC-DF40-9B5B-8FE9708FCFF7}"/>
                    </a:ext>
                  </a:extLst>
                </p:cNvPr>
                <p:cNvSpPr txBox="1"/>
                <p:nvPr/>
              </p:nvSpPr>
              <p:spPr>
                <a:xfrm>
                  <a:off x="9059280" y="2621663"/>
                  <a:ext cx="940806" cy="333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err="1">
                      <a:latin typeface="Bahnschrift" panose="020B0502040204020203" pitchFamily="34" charset="0"/>
                    </a:rPr>
                    <a:t>patches</a:t>
                  </a:r>
                  <a:endParaRPr lang="de-DE" dirty="0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A45719C0-617C-0C45-94BD-17D57F630A82}"/>
                    </a:ext>
                  </a:extLst>
                </p:cNvPr>
                <p:cNvSpPr txBox="1"/>
                <p:nvPr/>
              </p:nvSpPr>
              <p:spPr>
                <a:xfrm rot="18900000">
                  <a:off x="1273891" y="4716860"/>
                  <a:ext cx="4732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dirty="0"/>
                    <a:t>p0_0</a:t>
                  </a:r>
                  <a:endParaRPr lang="de-DE" dirty="0"/>
                </a:p>
              </p:txBody>
            </p:sp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0636CA6C-111A-C940-A907-7348045D8F3C}"/>
                    </a:ext>
                  </a:extLst>
                </p:cNvPr>
                <p:cNvSpPr txBox="1"/>
                <p:nvPr/>
              </p:nvSpPr>
              <p:spPr>
                <a:xfrm rot="18900000">
                  <a:off x="1417325" y="4860296"/>
                  <a:ext cx="4732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dirty="0"/>
                    <a:t>p0_1</a:t>
                  </a:r>
                  <a:endParaRPr lang="de-DE" dirty="0"/>
                </a:p>
              </p:txBody>
            </p: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A6238AB9-69E3-7E48-9328-C0426FD88029}"/>
                    </a:ext>
                  </a:extLst>
                </p:cNvPr>
                <p:cNvSpPr txBox="1"/>
                <p:nvPr/>
              </p:nvSpPr>
              <p:spPr>
                <a:xfrm rot="18900000">
                  <a:off x="1560763" y="5021659"/>
                  <a:ext cx="4732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dirty="0"/>
                    <a:t>p0_2</a:t>
                  </a:r>
                  <a:endParaRPr lang="de-DE" dirty="0"/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773D778B-0D99-7747-89F9-AB896CD585DF}"/>
                    </a:ext>
                  </a:extLst>
                </p:cNvPr>
                <p:cNvSpPr txBox="1"/>
                <p:nvPr/>
              </p:nvSpPr>
              <p:spPr>
                <a:xfrm rot="18900000">
                  <a:off x="1704199" y="5165096"/>
                  <a:ext cx="4732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dirty="0"/>
                    <a:t>p0_3</a:t>
                  </a:r>
                  <a:endParaRPr lang="de-DE" dirty="0"/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ADDFD16-7E9A-CC4D-9D56-4AAA6D7C7CF2}"/>
                    </a:ext>
                  </a:extLst>
                </p:cNvPr>
                <p:cNvSpPr txBox="1"/>
                <p:nvPr/>
              </p:nvSpPr>
              <p:spPr>
                <a:xfrm rot="18900000">
                  <a:off x="2714298" y="6207988"/>
                  <a:ext cx="51488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dirty="0" err="1"/>
                    <a:t>pn_m</a:t>
                  </a:r>
                  <a:endParaRPr lang="de-DE" dirty="0"/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35599602-9E18-9440-8E28-4459EE227892}"/>
                    </a:ext>
                  </a:extLst>
                </p:cNvPr>
                <p:cNvSpPr txBox="1"/>
                <p:nvPr/>
              </p:nvSpPr>
              <p:spPr>
                <a:xfrm rot="2700000">
                  <a:off x="2214791" y="5514052"/>
                  <a:ext cx="5533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/>
                    <a:t>. . .</a:t>
                  </a:r>
                  <a:endParaRPr lang="de-DE" sz="4000" dirty="0"/>
                </a:p>
              </p:txBody>
            </p:sp>
          </p:grpSp>
          <p:sp>
            <p:nvSpPr>
              <p:cNvPr id="28" name="Pfeil nach rechts 27">
                <a:extLst>
                  <a:ext uri="{FF2B5EF4-FFF2-40B4-BE49-F238E27FC236}">
                    <a16:creationId xmlns:a16="http://schemas.microsoft.com/office/drawing/2014/main" id="{55D92C42-0E25-F44A-B740-DC0C4D38CC7C}"/>
                  </a:ext>
                </a:extLst>
              </p:cNvPr>
              <p:cNvSpPr/>
              <p:nvPr/>
            </p:nvSpPr>
            <p:spPr>
              <a:xfrm>
                <a:off x="10730114" y="3971196"/>
                <a:ext cx="1211332" cy="430864"/>
              </a:xfrm>
              <a:prstGeom prst="rightArrow">
                <a:avLst>
                  <a:gd name="adj1" fmla="val 44947"/>
                  <a:gd name="adj2" fmla="val 6263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4E3FF3A-A60C-8948-AA6C-00D5E28CE65B}"/>
                  </a:ext>
                </a:extLst>
              </p:cNvPr>
              <p:cNvSpPr txBox="1"/>
              <p:nvPr/>
            </p:nvSpPr>
            <p:spPr>
              <a:xfrm>
                <a:off x="10561521" y="3786530"/>
                <a:ext cx="132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latin typeface="Bahnschrift" panose="020B0502040204020203" pitchFamily="34" charset="0"/>
                  </a:rPr>
                  <a:t>training</a:t>
                </a:r>
                <a:endParaRPr lang="de-DE" dirty="0"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75EA266-6431-3648-BAE2-448860A16B63}"/>
                </a:ext>
              </a:extLst>
            </p:cNvPr>
            <p:cNvSpPr txBox="1"/>
            <p:nvPr/>
          </p:nvSpPr>
          <p:spPr>
            <a:xfrm>
              <a:off x="3395473" y="1694832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select</a:t>
              </a:r>
              <a:r>
                <a:rPr lang="de-DE" dirty="0">
                  <a:latin typeface="Bahnschrift" panose="020B0502040204020203" pitchFamily="34" charset="0"/>
                </a:rPr>
                <a:t> X </a:t>
              </a:r>
            </a:p>
            <a:p>
              <a:r>
                <a:rPr lang="de-DE" dirty="0" err="1">
                  <a:latin typeface="Bahnschrift" panose="020B0502040204020203" pitchFamily="34" charset="0"/>
                </a:rPr>
                <a:t>segments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92F6CD5-241A-1643-A015-2FC4C50A3ECF}"/>
                </a:ext>
              </a:extLst>
            </p:cNvPr>
            <p:cNvSpPr txBox="1"/>
            <p:nvPr/>
          </p:nvSpPr>
          <p:spPr>
            <a:xfrm>
              <a:off x="7298501" y="1694832"/>
              <a:ext cx="1091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extract</a:t>
              </a:r>
              <a:r>
                <a:rPr lang="de-DE" dirty="0">
                  <a:latin typeface="Bahnschrift" panose="020B0502040204020203" pitchFamily="34" charset="0"/>
                </a:rPr>
                <a:t> Y</a:t>
              </a:r>
            </a:p>
            <a:p>
              <a:pPr algn="ctr"/>
              <a:r>
                <a:rPr lang="de-DE" dirty="0" err="1">
                  <a:latin typeface="Bahnschrift" panose="020B0502040204020203" pitchFamily="34" charset="0"/>
                </a:rPr>
                <a:t>patches</a:t>
              </a:r>
              <a:endParaRPr lang="de-DE" dirty="0">
                <a:latin typeface="Bahnschrift" panose="020B0502040204020203" pitchFamily="34" charset="0"/>
              </a:endParaRPr>
            </a:p>
          </p:txBody>
        </p:sp>
        <p:sp>
          <p:nvSpPr>
            <p:cNvPr id="34" name="Pfeil nach rechts 33">
              <a:extLst>
                <a:ext uri="{FF2B5EF4-FFF2-40B4-BE49-F238E27FC236}">
                  <a16:creationId xmlns:a16="http://schemas.microsoft.com/office/drawing/2014/main" id="{484ACDB2-A4CC-F54E-B09C-B14A2A3B6BEA}"/>
                </a:ext>
              </a:extLst>
            </p:cNvPr>
            <p:cNvSpPr/>
            <p:nvPr/>
          </p:nvSpPr>
          <p:spPr>
            <a:xfrm>
              <a:off x="2594839" y="1873017"/>
              <a:ext cx="738325" cy="289959"/>
            </a:xfrm>
            <a:prstGeom prst="rightArrow">
              <a:avLst>
                <a:gd name="adj1" fmla="val 44947"/>
                <a:gd name="adj2" fmla="val 6263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Pfeil nach rechts 37">
              <a:extLst>
                <a:ext uri="{FF2B5EF4-FFF2-40B4-BE49-F238E27FC236}">
                  <a16:creationId xmlns:a16="http://schemas.microsoft.com/office/drawing/2014/main" id="{F762DBE7-AF38-FD43-BD7C-56210FA2F3EF}"/>
                </a:ext>
              </a:extLst>
            </p:cNvPr>
            <p:cNvSpPr/>
            <p:nvPr/>
          </p:nvSpPr>
          <p:spPr>
            <a:xfrm>
              <a:off x="4702002" y="1873017"/>
              <a:ext cx="738325" cy="289959"/>
            </a:xfrm>
            <a:prstGeom prst="rightArrow">
              <a:avLst>
                <a:gd name="adj1" fmla="val 44947"/>
                <a:gd name="adj2" fmla="val 6263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Pfeil nach rechts 38">
              <a:extLst>
                <a:ext uri="{FF2B5EF4-FFF2-40B4-BE49-F238E27FC236}">
                  <a16:creationId xmlns:a16="http://schemas.microsoft.com/office/drawing/2014/main" id="{AF2BABEC-78D7-484F-859E-7FBAB55C8749}"/>
                </a:ext>
              </a:extLst>
            </p:cNvPr>
            <p:cNvSpPr/>
            <p:nvPr/>
          </p:nvSpPr>
          <p:spPr>
            <a:xfrm>
              <a:off x="6639380" y="1873017"/>
              <a:ext cx="624629" cy="289959"/>
            </a:xfrm>
            <a:prstGeom prst="rightArrow">
              <a:avLst>
                <a:gd name="adj1" fmla="val 44947"/>
                <a:gd name="adj2" fmla="val 6263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Pfeil nach rechts 39">
              <a:extLst>
                <a:ext uri="{FF2B5EF4-FFF2-40B4-BE49-F238E27FC236}">
                  <a16:creationId xmlns:a16="http://schemas.microsoft.com/office/drawing/2014/main" id="{D577B612-005B-2E45-9821-552C57A455A5}"/>
                </a:ext>
              </a:extLst>
            </p:cNvPr>
            <p:cNvSpPr/>
            <p:nvPr/>
          </p:nvSpPr>
          <p:spPr>
            <a:xfrm>
              <a:off x="8424960" y="1873017"/>
              <a:ext cx="420588" cy="289959"/>
            </a:xfrm>
            <a:prstGeom prst="rightArrow">
              <a:avLst>
                <a:gd name="adj1" fmla="val 44947"/>
                <a:gd name="adj2" fmla="val 6263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0858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ADA9A-CFE0-C148-998B-85FA8196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0C4FB5-68F5-D547-9EF2-855C4A0A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Gamma – Analysis [7]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73E025-6FDA-4B48-8C7E-FD81E52E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93E17">
                <a:tint val="45000"/>
                <a:satMod val="400000"/>
              </a:srgbClr>
            </a:duotone>
          </a:blip>
          <a:srcRect l="23987" t="20523" r="20850" b="26144"/>
          <a:stretch/>
        </p:blipFill>
        <p:spPr>
          <a:xfrm>
            <a:off x="5938294" y="1973433"/>
            <a:ext cx="4194889" cy="40557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0047EF-75DE-404B-9EAE-29EF616CD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26"/>
          <a:stretch/>
        </p:blipFill>
        <p:spPr>
          <a:xfrm>
            <a:off x="838200" y="2553691"/>
            <a:ext cx="4613859" cy="1193125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59819-A3BD-FE44-91E7-AC10CC79D8A8}"/>
              </a:ext>
            </a:extLst>
          </p:cNvPr>
          <p:cNvGrpSpPr/>
          <p:nvPr/>
        </p:nvGrpSpPr>
        <p:grpSpPr>
          <a:xfrm>
            <a:off x="838200" y="4086901"/>
            <a:ext cx="2427530" cy="1507822"/>
            <a:chOff x="981995" y="4761065"/>
            <a:chExt cx="1600200" cy="993939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161219E-D2DD-6142-894E-DFB233F5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8023" y="5058511"/>
              <a:ext cx="1244600" cy="1143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B15AC4A-CAA3-E246-9F2A-4144A06D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023" y="4761065"/>
              <a:ext cx="1308100" cy="1397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9C5F9A3-E4F0-B147-9B3B-0E40AD6F8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1995" y="5330558"/>
              <a:ext cx="1600200" cy="1397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B662692-A7CC-DE44-A46A-D5EAE487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1995" y="5628004"/>
              <a:ext cx="1485900" cy="127000"/>
            </a:xfrm>
            <a:prstGeom prst="rect">
              <a:avLst/>
            </a:prstGeom>
          </p:spPr>
        </p:pic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5E7CA026-A9A8-0E45-8FF1-BB451671D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9F6ED"/>
              </a:clrFrom>
              <a:clrTo>
                <a:srgbClr val="F9F6E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6715390" y="2823281"/>
            <a:ext cx="2591245" cy="25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Macintosh PowerPoint</Application>
  <PresentationFormat>Breitbild</PresentationFormat>
  <Paragraphs>197</Paragraphs>
  <Slides>24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Bahnschrift</vt:lpstr>
      <vt:lpstr>Calibri</vt:lpstr>
      <vt:lpstr>Calibri Light</vt:lpstr>
      <vt:lpstr>Cambria Math</vt:lpstr>
      <vt:lpstr>Office</vt:lpstr>
      <vt:lpstr>Investigation of Deep Learning Dose Prediction Robustness for MR Guided Radiotherapy</vt:lpstr>
      <vt:lpstr>Radiotherapy</vt:lpstr>
      <vt:lpstr>PowerPoint-Präsentation</vt:lpstr>
      <vt:lpstr>PowerPoint-Präsentation</vt:lpstr>
      <vt:lpstr>Related Work – Neishabouri et al. [5]</vt:lpstr>
      <vt:lpstr>Related Work – Kontaxis et al. [6]</vt:lpstr>
      <vt:lpstr>Material &amp; Methods - Network / Training</vt:lpstr>
      <vt:lpstr>Patch Based Training </vt:lpstr>
      <vt:lpstr>Evaluation Metrics</vt:lpstr>
      <vt:lpstr>Hypotheses – Experiments – Results</vt:lpstr>
      <vt:lpstr>Results - General Applicability</vt:lpstr>
      <vt:lpstr>Results - Poor Translatability</vt:lpstr>
      <vt:lpstr>Results - Increased Robustness</vt:lpstr>
      <vt:lpstr>Results - Underlying Physics</vt:lpstr>
      <vt:lpstr>Discussion – Single Entity Training </vt:lpstr>
      <vt:lpstr>Discussion – Mixed Entity Training </vt:lpstr>
      <vt:lpstr>Discussion - Underlying Physics</vt:lpstr>
      <vt:lpstr>Discussion - Model Improvement</vt:lpstr>
      <vt:lpstr>Discussion - New Training Data Approach</vt:lpstr>
      <vt:lpstr>Literature</vt:lpstr>
      <vt:lpstr>Thank you for your attention and interest</vt:lpstr>
      <vt:lpstr>Appendix</vt:lpstr>
      <vt:lpstr>Appendix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Bon</dc:creator>
  <cp:lastModifiedBy>Simon Bon</cp:lastModifiedBy>
  <cp:revision>79</cp:revision>
  <dcterms:created xsi:type="dcterms:W3CDTF">2021-08-11T06:39:22Z</dcterms:created>
  <dcterms:modified xsi:type="dcterms:W3CDTF">2021-11-29T09:59:46Z</dcterms:modified>
</cp:coreProperties>
</file>